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66" r:id="rId2"/>
    <p:sldId id="259" r:id="rId3"/>
    <p:sldId id="284" r:id="rId4"/>
    <p:sldId id="257" r:id="rId5"/>
    <p:sldId id="280" r:id="rId6"/>
    <p:sldId id="260" r:id="rId7"/>
    <p:sldId id="283" r:id="rId8"/>
    <p:sldId id="263" r:id="rId9"/>
    <p:sldId id="277" r:id="rId10"/>
    <p:sldId id="276" r:id="rId11"/>
    <p:sldId id="281" r:id="rId12"/>
    <p:sldId id="279" r:id="rId13"/>
  </p:sldIdLst>
  <p:sldSz cx="9144000" cy="6858000" type="screen4x3"/>
  <p:notesSz cx="6799263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5" d="100"/>
          <a:sy n="65" d="100"/>
        </p:scale>
        <p:origin x="-3696" y="-12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347" cy="496491"/>
          </a:xfrm>
          <a:prstGeom prst="rect">
            <a:avLst/>
          </a:prstGeom>
        </p:spPr>
        <p:txBody>
          <a:bodyPr vert="horz" lIns="91449" tIns="45724" rIns="91449" bIns="4572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344" y="1"/>
            <a:ext cx="2946347" cy="496491"/>
          </a:xfrm>
          <a:prstGeom prst="rect">
            <a:avLst/>
          </a:prstGeom>
        </p:spPr>
        <p:txBody>
          <a:bodyPr vert="horz" lIns="91449" tIns="45724" rIns="91449" bIns="45724" rtlCol="0"/>
          <a:lstStyle>
            <a:lvl1pPr algn="r">
              <a:defRPr sz="1200"/>
            </a:lvl1pPr>
          </a:lstStyle>
          <a:p>
            <a:fld id="{F05820E2-CF47-4F94-BB82-B01613C41B48}" type="datetimeFigureOut">
              <a:rPr lang="ru-RU" smtClean="0"/>
              <a:t>03.08.2017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9" tIns="45724" rIns="91449" bIns="4572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7" y="4716663"/>
            <a:ext cx="5439410" cy="4468416"/>
          </a:xfrm>
          <a:prstGeom prst="rect">
            <a:avLst/>
          </a:prstGeom>
        </p:spPr>
        <p:txBody>
          <a:bodyPr vert="horz" lIns="91449" tIns="45724" rIns="91449" bIns="45724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31600"/>
            <a:ext cx="2946347" cy="496491"/>
          </a:xfrm>
          <a:prstGeom prst="rect">
            <a:avLst/>
          </a:prstGeom>
        </p:spPr>
        <p:txBody>
          <a:bodyPr vert="horz" lIns="91449" tIns="45724" rIns="91449" bIns="4572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344" y="9431600"/>
            <a:ext cx="2946347" cy="496491"/>
          </a:xfrm>
          <a:prstGeom prst="rect">
            <a:avLst/>
          </a:prstGeom>
        </p:spPr>
        <p:txBody>
          <a:bodyPr vert="horz" lIns="91449" tIns="45724" rIns="91449" bIns="45724" rtlCol="0" anchor="b"/>
          <a:lstStyle>
            <a:lvl1pPr algn="r">
              <a:defRPr sz="1200"/>
            </a:lvl1pPr>
          </a:lstStyle>
          <a:p>
            <a:fld id="{B1FFA73C-0A57-49F8-BBEF-2CE84C8430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046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27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27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27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27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727B-DD8B-4868-86CB-300AA89DC36D}" type="datetime1">
              <a:rPr lang="ru-RU" smtClean="0"/>
              <a:t>03.08.2017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B3E1-D17B-449F-9FA1-1173FE20A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050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8C87-747C-4CF3-85E0-19212B5A3B0F}" type="datetime1">
              <a:rPr lang="ru-RU" smtClean="0"/>
              <a:t>03.08.2017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B3E1-D17B-449F-9FA1-1173FE20A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828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20F89-BDC8-42CA-A24D-43AFE3A049A6}" type="datetime1">
              <a:rPr lang="ru-RU" smtClean="0"/>
              <a:t>03.08.2017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B3E1-D17B-449F-9FA1-1173FE20A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029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2CDC-7729-4921-B341-0DAD86B23CA2}" type="datetime1">
              <a:rPr lang="ru-RU" smtClean="0"/>
              <a:t>03.08.2017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B3E1-D17B-449F-9FA1-1173FE20A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987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13810-EC05-4800-A9FF-72F9D6CB6994}" type="datetime1">
              <a:rPr lang="ru-RU" smtClean="0"/>
              <a:t>03.08.2017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B3E1-D17B-449F-9FA1-1173FE20A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743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FCD2-8089-4ACC-86FF-87C625A6DCEE}" type="datetime1">
              <a:rPr lang="ru-RU" smtClean="0"/>
              <a:t>03.08.2017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B3E1-D17B-449F-9FA1-1173FE20A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968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4D19-7E86-4652-AC3D-635AACBB031F}" type="datetime1">
              <a:rPr lang="ru-RU" smtClean="0"/>
              <a:t>03.08.2017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B3E1-D17B-449F-9FA1-1173FE20A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7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3907B-AE33-4156-AA19-1EFFBFDB386C}" type="datetime1">
              <a:rPr lang="ru-RU" smtClean="0"/>
              <a:t>03.08.2017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B3E1-D17B-449F-9FA1-1173FE20A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208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58BE8-13E2-49C8-8714-E3609A69EF9F}" type="datetime1">
              <a:rPr lang="ru-RU" smtClean="0"/>
              <a:t>03.08.2017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B3E1-D17B-449F-9FA1-1173FE20A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84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09BA-772B-4A84-A77B-1EAC8614560E}" type="datetime1">
              <a:rPr lang="ru-RU" smtClean="0"/>
              <a:t>03.08.2017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B3E1-D17B-449F-9FA1-1173FE20A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502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D741-F1AD-4365-BA62-852DA5C20247}" type="datetime1">
              <a:rPr lang="ru-RU" smtClean="0"/>
              <a:t>03.08.2017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B3E1-D17B-449F-9FA1-1173FE20A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19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924B4-FA4F-409F-8F63-C24E0E9BB2ED}" type="datetime1">
              <a:rPr lang="ru-RU" smtClean="0"/>
              <a:t>03.08.2017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0B3E1-D17B-449F-9FA1-1173FE20A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974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Ulukbek\Desktop\ger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436408"/>
            <a:ext cx="807292" cy="855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387350"/>
            <a:ext cx="7056784" cy="3113657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Тарифы страховых взносов для индивидуальных предпринимателей (ИП) и их наемных работников, занятых в текстильном и швейном производствах </a:t>
            </a:r>
            <a:b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Доки с ВС\работа\значок\вар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8" y="387350"/>
            <a:ext cx="1219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 descr="C:\Users\abdullaeva\Desktop\Без названия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005064"/>
            <a:ext cx="2880320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951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Доки с ВС\работа\значок\вар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6" y="4423"/>
            <a:ext cx="1219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848871" cy="1068728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Система получения электронной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выписки из ЛСС 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через интернет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489928" y="1772816"/>
            <a:ext cx="8330543" cy="416040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Возможность получения выписки не приходя в Социальный фонд КР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Возможность получения выписки в удобное время и в любом месте через интернет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Услуга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предоставляется на бесплатной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Единичное обращение в Социальный фонд с документом удостоверяющим личность (паспорт)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10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7" name="Picture 3" descr="C:\Users\abdullaeva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540" y="3861048"/>
            <a:ext cx="2880320" cy="2880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554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152400" y="211138"/>
            <a:ext cx="1841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 sz="1600" dirty="0">
              <a:solidFill>
                <a:schemeClr val="accent4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67939" name="Picture 2" descr="C:\Доки с ВС\работа\значок\вар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4" y="211138"/>
            <a:ext cx="1219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69774" y="908720"/>
            <a:ext cx="7499176" cy="175971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Инвалиды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группы, а также пенсионеры, занятые индивидуальной предпринимательской деятельностью (за исключением наемных работников) освобождены от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уплаты страховых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взносов </a:t>
            </a:r>
            <a:endParaRPr lang="ru-RU" sz="2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600" dirty="0">
              <a:solidFill>
                <a:schemeClr val="dk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11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AutoShape 2" descr="Картинки по запросу идущий человечек 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4" descr="Картинки по запросу идущий человечек 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2" name="Picture 4" descr="Картинки по запросу пенсионеры мультик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1" y="3140968"/>
            <a:ext cx="2511371" cy="2745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16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Доки с ВС\работа\значок\вар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6" y="0"/>
            <a:ext cx="1724025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1"/>
          <p:cNvSpPr>
            <a:spLocks noChangeArrowheads="1"/>
          </p:cNvSpPr>
          <p:nvPr/>
        </p:nvSpPr>
        <p:spPr bwMode="auto">
          <a:xfrm>
            <a:off x="1917700" y="32115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pic>
        <p:nvPicPr>
          <p:cNvPr id="19460" name="Picture 3" descr="C:\Users\Ulukbek\Desktop\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6309" y="115094"/>
            <a:ext cx="1065213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756117" y="2967335"/>
            <a:ext cx="5663730" cy="212365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</a:t>
            </a:r>
            <a:r>
              <a:rPr lang="ru-RU" sz="44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</a:p>
          <a:p>
            <a:pPr algn="ctr">
              <a:defRPr/>
            </a:pPr>
            <a:endParaRPr lang="ru-RU" sz="4400" b="1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defRPr/>
            </a:pPr>
            <a:endParaRPr lang="ru-RU" sz="4400" b="1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713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890" name="Picture 2" descr="C:\Доки с ВС\работа\значок\вар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8" y="260648"/>
            <a:ext cx="1219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1484784"/>
            <a:ext cx="67694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y-KG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	Пенсионная </a:t>
            </a:r>
            <a:r>
              <a:rPr lang="ky-KG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система Кыргызской Республики основывается на страховых </a:t>
            </a:r>
            <a:r>
              <a:rPr lang="ky-KG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принципах. </a:t>
            </a:r>
          </a:p>
          <a:p>
            <a:r>
              <a:rPr lang="ky-KG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	Уплата </a:t>
            </a:r>
            <a:r>
              <a:rPr lang="ky-KG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страховых взносов в Пенсионный фонд дает право на пенсионные выплаты при наступлении старости, инвалидности и потери кормильца. </a:t>
            </a:r>
            <a:endParaRPr lang="ky-KG" sz="24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r>
              <a:rPr lang="ky-KG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	Размер </a:t>
            </a:r>
            <a:r>
              <a:rPr lang="ky-KG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будущей пенсии формируется уже сегодня: учет уплаченных страховых взносов ведется персонально </a:t>
            </a:r>
            <a:r>
              <a:rPr lang="ky-KG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на </a:t>
            </a:r>
            <a:r>
              <a:rPr lang="ky-KG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каждого и размер пенсии </a:t>
            </a:r>
            <a:r>
              <a:rPr lang="ky-KG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зависит </a:t>
            </a:r>
            <a:r>
              <a:rPr lang="ky-KG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от суммы уплаченных страховых взносов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3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890" name="Picture 2" descr="C:\Доки с ВС\работа\значок\вар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8" y="260648"/>
            <a:ext cx="1219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737692"/>
            <a:ext cx="7715200" cy="679946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Ставки тарифов страховых взносов для индивидуальных предпринимателей (ИП) текстильного и швейного производств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7326066"/>
              </p:ext>
            </p:extLst>
          </p:nvPr>
        </p:nvGraphicFramePr>
        <p:xfrm>
          <a:off x="323528" y="1268761"/>
          <a:ext cx="8496943" cy="53285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8264"/>
                <a:gridCol w="1350977"/>
                <a:gridCol w="1245515"/>
                <a:gridCol w="1384177"/>
                <a:gridCol w="1869005"/>
                <a:gridCol w="1869005"/>
              </a:tblGrid>
              <a:tr h="1771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июня 2006г. до июля 2009г.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июля 2009г.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июля 2011г.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июля 2011 по 2015г.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апреля 2015 г. по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июля 2017 г.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 15 июля  2017 года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</a:tr>
              <a:tr h="1811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ИП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себя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25% от стоимости патента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9,25% от СМЗ или 25% от стоимости патента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9,25% от СМЗ или 25% от стоимости патента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10% от СМЗ или 8% СМЗ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10% от СМЗ или 6% от СМЗ без учета данных по предприятиям, уровень СМЗ которых на 50% выше СМЗ по республике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</a:tr>
              <a:tr h="17453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наемных работников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25% от стоимости патента</a:t>
                      </a:r>
                      <a:endParaRPr lang="ru-RU" sz="14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27,25 от всех видов выплат</a:t>
                      </a:r>
                      <a:endParaRPr lang="ru-RU" sz="14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(порог от 40% СМЗ)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12% от 40% СМЗ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12% от 40% СМЗ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12% от 40% СМЗ</a:t>
                      </a:r>
                      <a:endParaRPr lang="ru-RU" sz="12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b="1" dirty="0" smtClean="0"/>
              <a:t>2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5424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C:\Доки с ВС\работа\значок\вар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05" y="260648"/>
            <a:ext cx="1219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143000"/>
          </a:xfrm>
        </p:spPr>
        <p:txBody>
          <a:bodyPr>
            <a:noAutofit/>
          </a:bodyPr>
          <a:lstStyle/>
          <a:p>
            <a:r>
              <a:rPr lang="ky-KG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наемных </a:t>
            </a:r>
            <a:r>
              <a:rPr lang="ky-KG" sz="1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работников,  занятых  в  текстильном и швейном производствах  </a:t>
            </a:r>
            <a:r>
              <a:rPr lang="ky-KG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установлены льготные ставки тарифов на уровне </a:t>
            </a:r>
            <a:r>
              <a:rPr lang="ky-KG" sz="1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ky-KG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%,</a:t>
            </a:r>
            <a:br>
              <a:rPr lang="ky-KG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y-KG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т.е. снижены на  </a:t>
            </a:r>
            <a:r>
              <a:rPr lang="ky-KG" sz="1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15,25 </a:t>
            </a:r>
            <a:r>
              <a:rPr lang="ky-KG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% от общей ставки 27,25%. </a:t>
            </a:r>
            <a:endParaRPr lang="ru-RU" sz="1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ky-KG" sz="16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От</a:t>
            </a:r>
            <a:r>
              <a:rPr lang="ky-KG" sz="1600" b="1" dirty="0" smtClean="0">
                <a:latin typeface="+mj-lt"/>
                <a:ea typeface="+mj-ea"/>
                <a:cs typeface="+mj-cs"/>
              </a:rPr>
              <a:t> </a:t>
            </a:r>
            <a:r>
              <a:rPr lang="ky-KG" sz="1600" b="1" dirty="0">
                <a:latin typeface="Times New Roman" pitchFamily="18" charset="0"/>
                <a:ea typeface="+mj-ea"/>
                <a:cs typeface="Times New Roman" pitchFamily="18" charset="0"/>
              </a:rPr>
              <a:t>работодателей </a:t>
            </a:r>
            <a:r>
              <a:rPr lang="ky-KG" sz="1600" dirty="0">
                <a:latin typeface="Times New Roman" pitchFamily="18" charset="0"/>
                <a:ea typeface="+mj-ea"/>
                <a:cs typeface="Times New Roman" pitchFamily="18" charset="0"/>
              </a:rPr>
              <a:t>– ежемесячно, в размере </a:t>
            </a:r>
            <a:r>
              <a:rPr lang="ky-KG" sz="1600" b="1" dirty="0">
                <a:latin typeface="Times New Roman" pitchFamily="18" charset="0"/>
                <a:ea typeface="+mj-ea"/>
                <a:cs typeface="Times New Roman" pitchFamily="18" charset="0"/>
              </a:rPr>
              <a:t>6 процентов</a:t>
            </a:r>
            <a:r>
              <a:rPr lang="ky-KG" sz="1600" dirty="0">
                <a:latin typeface="Times New Roman" pitchFamily="18" charset="0"/>
                <a:ea typeface="+mj-ea"/>
                <a:cs typeface="Times New Roman" pitchFamily="18" charset="0"/>
              </a:rPr>
              <a:t>, исчисленных от 40 процентов размера </a:t>
            </a:r>
            <a:r>
              <a:rPr lang="ky-KG" sz="1600" dirty="0" smtClean="0">
                <a:latin typeface="Times New Roman" pitchFamily="18" charset="0"/>
                <a:ea typeface="+mj-ea"/>
                <a:cs typeface="Times New Roman" pitchFamily="18" charset="0"/>
              </a:rPr>
              <a:t>среднемесячной </a:t>
            </a:r>
            <a:r>
              <a:rPr lang="ky-KG" sz="1600" dirty="0">
                <a:latin typeface="Times New Roman" pitchFamily="18" charset="0"/>
                <a:ea typeface="+mj-ea"/>
                <a:cs typeface="Times New Roman" pitchFamily="18" charset="0"/>
              </a:rPr>
              <a:t>заработной </a:t>
            </a:r>
            <a:r>
              <a:rPr lang="ky-KG" sz="1600" dirty="0" smtClean="0">
                <a:latin typeface="Times New Roman" pitchFamily="18" charset="0"/>
                <a:ea typeface="+mj-ea"/>
                <a:cs typeface="Times New Roman" pitchFamily="18" charset="0"/>
              </a:rPr>
              <a:t>платы ( далее СМЗ)</a:t>
            </a:r>
          </a:p>
          <a:p>
            <a:pPr marL="0" indent="0" algn="ctr">
              <a:buNone/>
            </a:pPr>
            <a:endParaRPr lang="ky-KG" sz="16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ky-KG" sz="1600" dirty="0" smtClean="0">
                <a:latin typeface="Times New Roman" pitchFamily="18" charset="0"/>
                <a:cs typeface="Times New Roman" pitchFamily="18" charset="0"/>
              </a:rPr>
              <a:t>Распределение </a:t>
            </a:r>
            <a:r>
              <a:rPr lang="ky-KG" sz="1600" dirty="0">
                <a:latin typeface="Times New Roman" pitchFamily="18" charset="0"/>
                <a:cs typeface="Times New Roman" pitchFamily="18" charset="0"/>
              </a:rPr>
              <a:t>сумм страховых взносов </a:t>
            </a:r>
            <a:endParaRPr lang="ky-KG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ky-KG" sz="1600" dirty="0" smtClean="0"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ky-KG" sz="1600" dirty="0" smtClean="0">
                <a:latin typeface="Times New Roman" pitchFamily="18" charset="0"/>
                <a:cs typeface="Times New Roman" pitchFamily="18" charset="0"/>
              </a:rPr>
              <a:t> в  </a:t>
            </a:r>
            <a:r>
              <a:rPr lang="ky-KG" sz="1600" dirty="0">
                <a:latin typeface="Times New Roman" pitchFamily="18" charset="0"/>
                <a:cs typeface="Times New Roman" pitchFamily="18" charset="0"/>
              </a:rPr>
              <a:t>Пенсионный фонд </a:t>
            </a:r>
            <a:r>
              <a:rPr lang="ky-KG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y-KG" sz="1600" dirty="0">
                <a:latin typeface="Times New Roman" pitchFamily="18" charset="0"/>
                <a:cs typeface="Times New Roman" pitchFamily="18" charset="0"/>
              </a:rPr>
              <a:t>4,75%</a:t>
            </a:r>
          </a:p>
          <a:p>
            <a:pPr marL="0" indent="0">
              <a:buNone/>
            </a:pPr>
            <a:r>
              <a:rPr lang="ky-KG" sz="1600" dirty="0" smtClean="0">
                <a:latin typeface="Times New Roman" pitchFamily="18" charset="0"/>
                <a:cs typeface="Times New Roman" pitchFamily="18" charset="0"/>
              </a:rPr>
              <a:t> в ФОМС-  1</a:t>
            </a:r>
            <a:r>
              <a:rPr lang="ky-KG" sz="1600" dirty="0"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pPr marL="0" indent="0">
              <a:buNone/>
            </a:pPr>
            <a:r>
              <a:rPr lang="ky-KG" sz="1600" dirty="0" smtClean="0">
                <a:latin typeface="Times New Roman" pitchFamily="18" charset="0"/>
                <a:cs typeface="Times New Roman" pitchFamily="18" charset="0"/>
              </a:rPr>
              <a:t> в ФОТ-  0,25</a:t>
            </a:r>
            <a:r>
              <a:rPr lang="ky-KG" sz="1600" dirty="0"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pPr marL="0" indent="0">
              <a:buNone/>
            </a:pPr>
            <a:endParaRPr lang="ru-RU" sz="16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ky-KG" sz="1600" b="1" dirty="0" smtClean="0">
                <a:solidFill>
                  <a:schemeClr val="dk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От </a:t>
            </a:r>
            <a:r>
              <a:rPr lang="ky-KG" sz="1600" b="1" dirty="0">
                <a:solidFill>
                  <a:schemeClr val="dk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работников </a:t>
            </a:r>
            <a:r>
              <a:rPr lang="ky-KG" sz="1600" dirty="0">
                <a:solidFill>
                  <a:schemeClr val="dk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– ежемесячно, в размере </a:t>
            </a:r>
            <a:r>
              <a:rPr lang="ky-KG" sz="1600" dirty="0" smtClean="0">
                <a:solidFill>
                  <a:schemeClr val="dk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</a:t>
            </a:r>
            <a:r>
              <a:rPr lang="ky-KG" sz="1600" b="1" dirty="0" smtClean="0">
                <a:solidFill>
                  <a:schemeClr val="dk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6 </a:t>
            </a:r>
            <a:r>
              <a:rPr lang="ky-KG" sz="1600" b="1" dirty="0">
                <a:solidFill>
                  <a:schemeClr val="dk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процентов</a:t>
            </a:r>
            <a:r>
              <a:rPr lang="ky-KG" sz="1600" dirty="0">
                <a:solidFill>
                  <a:schemeClr val="dk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исчисленных от 40 процентов размера среднемесячной заработной платы</a:t>
            </a:r>
          </a:p>
          <a:p>
            <a:pPr marL="0" indent="0" algn="ctr">
              <a:buNone/>
            </a:pPr>
            <a:endParaRPr lang="ru-RU" sz="1600" dirty="0" smtClean="0">
              <a:solidFill>
                <a:schemeClr val="dk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600" dirty="0">
              <a:solidFill>
                <a:schemeClr val="dk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ky-KG" sz="1600" dirty="0">
                <a:solidFill>
                  <a:schemeClr val="dk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Распределение сумм страховых </a:t>
            </a:r>
            <a:r>
              <a:rPr lang="ky-KG" sz="1600" dirty="0" smtClean="0">
                <a:solidFill>
                  <a:schemeClr val="dk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взносов</a:t>
            </a:r>
          </a:p>
          <a:p>
            <a:pPr marL="0" indent="0" algn="ctr">
              <a:buNone/>
            </a:pPr>
            <a:endParaRPr lang="ky-KG" sz="1600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0">
              <a:buNone/>
            </a:pPr>
            <a:r>
              <a:rPr lang="ky-KG" sz="1600" dirty="0" smtClean="0">
                <a:solidFill>
                  <a:schemeClr val="dk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 Пенсионный фонд - 4%</a:t>
            </a:r>
          </a:p>
          <a:p>
            <a:pPr marL="0" indent="0">
              <a:buNone/>
            </a:pPr>
            <a:r>
              <a:rPr lang="ky-KG" sz="1600" dirty="0" smtClean="0">
                <a:latin typeface="Times New Roman" pitchFamily="18" charset="0"/>
                <a:ea typeface="+mj-ea"/>
                <a:cs typeface="Times New Roman" pitchFamily="18" charset="0"/>
              </a:rPr>
              <a:t>в ГНПФ - 2%</a:t>
            </a:r>
            <a:endParaRPr lang="ru-RU" sz="1600" dirty="0">
              <a:solidFill>
                <a:schemeClr val="dk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290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ru-RU" dirty="0" smtClean="0"/>
              <a:t>3</a:t>
            </a:r>
          </a:p>
        </p:txBody>
      </p:sp>
      <p:pic>
        <p:nvPicPr>
          <p:cNvPr id="6146" name="Picture 2" descr="C:\Users\abdullaeva\Desktop\images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295" y="4868979"/>
            <a:ext cx="1973817" cy="194439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46073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C:\Users\abdullaeva\Desktop\images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60337"/>
            <a:ext cx="1872208" cy="1710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C:\Users\abdullaeva\Desktop\images (3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685060"/>
            <a:ext cx="2232249" cy="1734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152400" y="211138"/>
            <a:ext cx="1841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 sz="1600" dirty="0">
              <a:solidFill>
                <a:schemeClr val="accent4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67939" name="Picture 2" descr="C:\Доки с ВС\работа\значок\вар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4" y="211138"/>
            <a:ext cx="1219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03648" y="1700808"/>
            <a:ext cx="7283152" cy="1008112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Закону КР «О тарифах страховых взносов по государственному социальному страхованию» ( в редакции закона № 112 от 29 июня 2017г.)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Расчет уплаты страховых взносов для наемных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работников:</a:t>
            </a:r>
          </a:p>
          <a:p>
            <a:pPr marL="0" indent="0">
              <a:buNone/>
            </a:pPr>
            <a:endParaRPr lang="ky-KG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y-KG" sz="1800" dirty="0" smtClean="0">
                <a:latin typeface="Times New Roman" pitchFamily="18" charset="0"/>
                <a:cs typeface="Times New Roman" pitchFamily="18" charset="0"/>
              </a:rPr>
              <a:t>Так</a:t>
            </a:r>
            <a:r>
              <a:rPr lang="ky-KG" sz="1800" dirty="0">
                <a:latin typeface="Times New Roman" pitchFamily="18" charset="0"/>
                <a:cs typeface="Times New Roman" pitchFamily="18" charset="0"/>
              </a:rPr>
              <a:t>, например </a:t>
            </a:r>
            <a:r>
              <a:rPr lang="ky-KG" sz="1800" dirty="0" smtClean="0">
                <a:latin typeface="Times New Roman" pitchFamily="18" charset="0"/>
                <a:cs typeface="Times New Roman" pitchFamily="18" charset="0"/>
              </a:rPr>
              <a:t>среднемесячная </a:t>
            </a:r>
            <a:r>
              <a:rPr lang="ky-KG" sz="1800" dirty="0">
                <a:latin typeface="Times New Roman" pitchFamily="18" charset="0"/>
                <a:cs typeface="Times New Roman" pitchFamily="18" charset="0"/>
              </a:rPr>
              <a:t>заработная плата по г. </a:t>
            </a:r>
            <a:r>
              <a:rPr lang="ky-KG" sz="1800" dirty="0" smtClean="0">
                <a:latin typeface="Times New Roman" pitchFamily="18" charset="0"/>
                <a:cs typeface="Times New Roman" pitchFamily="18" charset="0"/>
              </a:rPr>
              <a:t>Бишкек за 2015 год для исчисления страховых взносов на период с 01.07.2016г. по </a:t>
            </a:r>
            <a:r>
              <a:rPr lang="ky-KG" sz="1800" dirty="0" smtClean="0">
                <a:latin typeface="Times New Roman" pitchFamily="18" charset="0"/>
                <a:cs typeface="Times New Roman" pitchFamily="18" charset="0"/>
              </a:rPr>
              <a:t>31.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ky-KG" sz="1800" smtClean="0">
                <a:latin typeface="Times New Roman" pitchFamily="18" charset="0"/>
                <a:cs typeface="Times New Roman" pitchFamily="18" charset="0"/>
              </a:rPr>
              <a:t>.2017г</a:t>
            </a:r>
            <a:r>
              <a:rPr lang="ky-KG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ky-KG" sz="1800" dirty="0">
                <a:latin typeface="Times New Roman" pitchFamily="18" charset="0"/>
                <a:cs typeface="Times New Roman" pitchFamily="18" charset="0"/>
              </a:rPr>
              <a:t>составит </a:t>
            </a:r>
            <a:r>
              <a:rPr lang="ky-KG" sz="1800" dirty="0" smtClean="0">
                <a:latin typeface="Times New Roman" pitchFamily="18" charset="0"/>
                <a:cs typeface="Times New Roman" pitchFamily="18" charset="0"/>
              </a:rPr>
              <a:t>16527 сом</a:t>
            </a:r>
            <a:r>
              <a:rPr lang="ky-KG" sz="18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ky-KG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y-KG" sz="1800" dirty="0">
                <a:latin typeface="Times New Roman" pitchFamily="18" charset="0"/>
                <a:cs typeface="Times New Roman" pitchFamily="18" charset="0"/>
              </a:rPr>
              <a:t>Уплата страховых взносов </a:t>
            </a:r>
            <a:r>
              <a:rPr lang="ky-KG" sz="1800" dirty="0" smtClean="0">
                <a:latin typeface="Times New Roman" pitchFamily="18" charset="0"/>
                <a:cs typeface="Times New Roman" pitchFamily="18" charset="0"/>
              </a:rPr>
              <a:t>составит </a:t>
            </a:r>
            <a:r>
              <a:rPr lang="ky-KG" sz="1800" dirty="0">
                <a:latin typeface="Times New Roman" pitchFamily="18" charset="0"/>
                <a:cs typeface="Times New Roman" pitchFamily="18" charset="0"/>
              </a:rPr>
              <a:t>793 сом. </a:t>
            </a:r>
            <a:r>
              <a:rPr lang="ky-KG" sz="1800" dirty="0" smtClean="0">
                <a:latin typeface="Times New Roman" pitchFamily="18" charset="0"/>
                <a:cs typeface="Times New Roman" pitchFamily="18" charset="0"/>
              </a:rPr>
              <a:t> (16527*40%* 12%)</a:t>
            </a:r>
            <a:r>
              <a:rPr lang="ky-KG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ky-KG" sz="1800" dirty="0">
                <a:latin typeface="Times New Roman" pitchFamily="18" charset="0"/>
                <a:cs typeface="Times New Roman" pitchFamily="18" charset="0"/>
              </a:rPr>
            </a:br>
            <a:r>
              <a:rPr lang="ky-KG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ky-KG" sz="1800" dirty="0">
                <a:latin typeface="Times New Roman" pitchFamily="18" charset="0"/>
                <a:cs typeface="Times New Roman" pitchFamily="18" charset="0"/>
              </a:rPr>
            </a:br>
            <a:r>
              <a:rPr lang="ky-KG" sz="1800" dirty="0">
                <a:latin typeface="Times New Roman" pitchFamily="18" charset="0"/>
                <a:cs typeface="Times New Roman" pitchFamily="18" charset="0"/>
              </a:rPr>
              <a:t>При условии уплаты страховых </a:t>
            </a:r>
            <a:r>
              <a:rPr lang="ky-KG" sz="1800" dirty="0" smtClean="0">
                <a:latin typeface="Times New Roman" pitchFamily="18" charset="0"/>
                <a:cs typeface="Times New Roman" pitchFamily="18" charset="0"/>
              </a:rPr>
              <a:t>взносов :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y-KG" sz="1800" dirty="0">
                <a:latin typeface="Times New Roman" pitchFamily="18" charset="0"/>
                <a:cs typeface="Times New Roman" pitchFamily="18" charset="0"/>
              </a:rPr>
              <a:t>в течении 20 лет, </a:t>
            </a:r>
            <a:r>
              <a:rPr lang="ky-KG" sz="1800" dirty="0" smtClean="0">
                <a:latin typeface="Times New Roman" pitchFamily="18" charset="0"/>
                <a:cs typeface="Times New Roman" pitchFamily="18" charset="0"/>
              </a:rPr>
              <a:t>женщина </a:t>
            </a:r>
            <a:r>
              <a:rPr lang="ky-KG" sz="1800" dirty="0">
                <a:latin typeface="Times New Roman" pitchFamily="18" charset="0"/>
                <a:cs typeface="Times New Roman" pitchFamily="18" charset="0"/>
              </a:rPr>
              <a:t>будет иметь пенсию в размере 7284 сом </a:t>
            </a:r>
            <a:br>
              <a:rPr lang="ky-KG" sz="1800" dirty="0">
                <a:latin typeface="Times New Roman" pitchFamily="18" charset="0"/>
                <a:cs typeface="Times New Roman" pitchFamily="18" charset="0"/>
              </a:rPr>
            </a:br>
            <a:r>
              <a:rPr lang="ky-KG" sz="1800" dirty="0">
                <a:latin typeface="Times New Roman" pitchFamily="18" charset="0"/>
                <a:cs typeface="Times New Roman" pitchFamily="18" charset="0"/>
              </a:rPr>
              <a:t>- в течении 25 лет, мужчина будет иметь пенсию в размере  11668 сом</a:t>
            </a:r>
            <a:endParaRPr lang="ru-RU" sz="18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AutoShape 2" descr="Картинки по запросу идущий человечек 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4" descr="Картинки по запросу идущий человечек 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35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152400" y="211138"/>
            <a:ext cx="1841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 sz="1600" dirty="0">
              <a:solidFill>
                <a:schemeClr val="accent4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67939" name="Picture 2" descr="C:\Доки с ВС\работа\значок\вар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4" y="211138"/>
            <a:ext cx="1219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1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ИП работающих на основании добровольного патента:</a:t>
            </a:r>
          </a:p>
          <a:p>
            <a:pPr marL="0" indent="0" algn="ctr">
              <a:buNone/>
            </a:pPr>
            <a:endParaRPr lang="ru-RU" sz="1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AutoNum type="arabicPeriod"/>
            </a:pP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Установлена ставка тарифа страхового взноса в размере не менее 6% от СМЗ (на 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уровне 2016 </a:t>
            </a: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г.). СМЗ для исчисления страховых взносов установлена       на 1 календарный год ( с 1 января по 31 декабря).</a:t>
            </a:r>
          </a:p>
          <a:p>
            <a:pPr algn="ctr">
              <a:buAutoNum type="arabicPeriod"/>
            </a:pPr>
            <a:endParaRPr lang="ru-RU" sz="1800" dirty="0" smtClean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buAutoNum type="arabicPeriod"/>
            </a:pPr>
            <a:r>
              <a:rPr lang="ru-RU" sz="1800" dirty="0" smtClean="0">
                <a:solidFill>
                  <a:schemeClr val="dk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Для исчисления страховых взносов применяется СМЗ без </a:t>
            </a:r>
            <a:r>
              <a:rPr lang="ru-RU" sz="1800" dirty="0">
                <a:solidFill>
                  <a:schemeClr val="dk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учета данных по </a:t>
            </a:r>
            <a:r>
              <a:rPr lang="ru-RU" sz="1800" dirty="0" smtClean="0">
                <a:solidFill>
                  <a:schemeClr val="dk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предприятиям, </a:t>
            </a:r>
            <a:r>
              <a:rPr lang="ru-RU" sz="1800" dirty="0">
                <a:solidFill>
                  <a:schemeClr val="dk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уровень </a:t>
            </a:r>
            <a:r>
              <a:rPr lang="ru-RU" sz="1800" dirty="0" smtClean="0">
                <a:solidFill>
                  <a:schemeClr val="dk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СМЗ </a:t>
            </a:r>
            <a:r>
              <a:rPr lang="ru-RU" sz="1800" dirty="0">
                <a:solidFill>
                  <a:schemeClr val="dk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которых </a:t>
            </a:r>
            <a:r>
              <a:rPr lang="ru-RU" sz="1800" dirty="0" smtClean="0">
                <a:solidFill>
                  <a:schemeClr val="dk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на </a:t>
            </a:r>
            <a:r>
              <a:rPr lang="ru-RU" sz="1800" dirty="0">
                <a:solidFill>
                  <a:schemeClr val="dk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50 процентов </a:t>
            </a:r>
            <a:r>
              <a:rPr lang="ru-RU" sz="1800" dirty="0" smtClean="0">
                <a:solidFill>
                  <a:schemeClr val="dk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выше СМЗ по </a:t>
            </a:r>
            <a:r>
              <a:rPr lang="ru-RU" sz="1800" dirty="0">
                <a:solidFill>
                  <a:schemeClr val="dk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республике </a:t>
            </a:r>
            <a:r>
              <a:rPr lang="ru-RU" sz="1800" dirty="0" smtClean="0">
                <a:solidFill>
                  <a:schemeClr val="dk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(далее усеченная СМЗ).</a:t>
            </a:r>
          </a:p>
          <a:p>
            <a:pPr>
              <a:buFont typeface="+mj-lt"/>
              <a:buAutoNum type="arabicPeriod"/>
            </a:pPr>
            <a:endParaRPr lang="ru-RU" sz="1800" dirty="0" smtClean="0">
              <a:solidFill>
                <a:schemeClr val="dk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buFont typeface="+mj-lt"/>
              <a:buAutoNum type="arabicPeriod"/>
            </a:pPr>
            <a:r>
              <a:rPr lang="ru-RU" sz="1800" dirty="0" smtClean="0">
                <a:solidFill>
                  <a:schemeClr val="dk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СМЗ представляется </a:t>
            </a:r>
            <a:r>
              <a:rPr lang="ru-RU" sz="1800" dirty="0" err="1" smtClean="0">
                <a:solidFill>
                  <a:schemeClr val="dk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Нацстаткомом</a:t>
            </a:r>
            <a:r>
              <a:rPr lang="ru-RU" sz="1800" dirty="0" smtClean="0">
                <a:solidFill>
                  <a:schemeClr val="dk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КР.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AutoShape 2" descr="Картинки по запросу идущий человечек 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4" descr="Картинки по запросу идущий человечек 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Картинки по запросу 50%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797152"/>
            <a:ext cx="1842554" cy="1700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2" descr="Картинки по запросу идущий человечек 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24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152400" y="211138"/>
            <a:ext cx="1841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 sz="1600" dirty="0">
              <a:solidFill>
                <a:schemeClr val="accent4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67939" name="Picture 2" descr="C:\Доки с ВС\работа\значок\вар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4" y="211138"/>
            <a:ext cx="1219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53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Расчет уплаты страховых взносов для ИП за себя, работающего  на основании добровольного патента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До принятия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закона КР 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№ 112 от 29.03.2017г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.:</a:t>
            </a:r>
          </a:p>
          <a:p>
            <a:pPr marL="0" indent="0">
              <a:buNone/>
            </a:pPr>
            <a:endParaRPr lang="ru-RU" sz="1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СМЗ по г. Бишкек за 2015 год, для исчисления страховых взносов на период до 15 июля 2017 года, составляет 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16527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сом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marL="0" indent="0">
              <a:buNone/>
            </a:pPr>
            <a:endParaRPr lang="ru-RU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Уплата страховых взносов </a:t>
            </a:r>
            <a:r>
              <a:rPr lang="ky-KG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производиться в размере </a:t>
            </a:r>
            <a:r>
              <a:rPr lang="ky-KG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8% - 1322 сом</a:t>
            </a:r>
            <a:r>
              <a:rPr lang="ky-KG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ky-KG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y-KG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ky-KG" sz="1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y-KG" sz="1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 действующему закону (в редакции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закона КР 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№ 112 от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29.03.2017г., который вступил в силу с 15 июля 2017г.):</a:t>
            </a:r>
          </a:p>
          <a:p>
            <a:pPr marL="0" indent="0">
              <a:buNone/>
            </a:pPr>
            <a:r>
              <a:rPr lang="ky-KG" sz="1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ky-KG" sz="1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Усеченная СМЗ по г. Бишкек для исчисления страховых взносов в 2017 году составляет 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10720 сом  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 2015 год.</a:t>
            </a:r>
          </a:p>
          <a:p>
            <a:pPr marL="0" indent="0">
              <a:buNone/>
            </a:pPr>
            <a:endParaRPr lang="ru-RU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Уплата страховых взносов будет </a:t>
            </a:r>
            <a:r>
              <a:rPr lang="ky-KG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производиться в размере не менее </a:t>
            </a:r>
            <a:r>
              <a:rPr lang="ky-KG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6% в пределах 643 сом.</a:t>
            </a:r>
            <a:r>
              <a:rPr lang="ky-KG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 т.е. в  2 раза меньше)</a:t>
            </a:r>
          </a:p>
          <a:p>
            <a:pPr marL="0" indent="0">
              <a:buNone/>
            </a:pPr>
            <a:r>
              <a:rPr lang="ky-KG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ky-KG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y-KG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 условии уплаты страховых взносов :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y-KG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течении 20 лет, женщина будет иметь пенсию в размере </a:t>
            </a:r>
            <a:r>
              <a:rPr lang="ky-KG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7531</a:t>
            </a:r>
            <a:r>
              <a:rPr lang="ky-KG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сом </a:t>
            </a:r>
            <a:br>
              <a:rPr lang="ky-KG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y-KG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в течении 25 лет, мужчина будет иметь пенсию в размере  </a:t>
            </a:r>
            <a:r>
              <a:rPr lang="ky-KG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12101 </a:t>
            </a:r>
            <a:r>
              <a:rPr lang="ky-KG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сом.</a:t>
            </a:r>
            <a:endParaRPr lang="ru-RU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600" dirty="0">
              <a:solidFill>
                <a:schemeClr val="dk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AutoShape 2" descr="Картинки по запросу идущий человечек 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4" descr="Картинки по запросу идущий человечек 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AutoShape 2" descr="Картинки по запросу идущий человечек 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AutoShape 4" descr="Картинки по запросу идущий человечек pn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AutoShape 6" descr="Картинки по запросу идущий человечек png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31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C:\Users\abdullaeva\Desktop\бежать-че-овек-d-3460186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89" r="10103" b="12122"/>
          <a:stretch/>
        </p:blipFill>
        <p:spPr bwMode="auto">
          <a:xfrm>
            <a:off x="3648972" y="3531973"/>
            <a:ext cx="1340529" cy="1704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811810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4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lv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800" dirty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Страховые полисы можно будет приобрести на срок действия патента, т.е. на 1, 2, 15, 30, 90 или 180 </a:t>
            </a:r>
            <a:r>
              <a:rPr lang="ru-RU" sz="1800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дней </a:t>
            </a:r>
            <a:r>
              <a:rPr lang="ru-RU" sz="1800" dirty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( по проекту постановления ПКР</a:t>
            </a:r>
            <a:r>
              <a:rPr lang="ru-RU" sz="1800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800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Платежи  </a:t>
            </a:r>
            <a:r>
              <a:rPr lang="ru-RU" sz="1800" dirty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за страховые полисы производятся ИП за себя и наемных работников в Банках  или через платежные </a:t>
            </a:r>
            <a:r>
              <a:rPr lang="ru-RU" sz="1800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терминалы, которые установлены в Ленинском, Первомайском и Свердловском районных  управлениях </a:t>
            </a:r>
            <a:r>
              <a:rPr lang="ru-RU" sz="1800" dirty="0" err="1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Соцфонда</a:t>
            </a:r>
            <a:r>
              <a:rPr lang="ru-RU" sz="1800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г. Бишкек, в </a:t>
            </a:r>
            <a:r>
              <a:rPr lang="ru-RU" sz="1800" dirty="0" err="1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Ошском</a:t>
            </a:r>
            <a:r>
              <a:rPr lang="ru-RU" sz="1800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городском управлении СФ, в Кара-</a:t>
            </a:r>
            <a:r>
              <a:rPr lang="ru-RU" sz="1800" dirty="0" err="1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Сууйском</a:t>
            </a:r>
            <a:r>
              <a:rPr lang="ru-RU" sz="1800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ru-RU" sz="1800" dirty="0" err="1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Аламудунском</a:t>
            </a:r>
            <a:r>
              <a:rPr lang="ru-RU" sz="1800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Чуй-</a:t>
            </a:r>
            <a:r>
              <a:rPr lang="ru-RU" sz="1800" dirty="0" err="1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Токмокском</a:t>
            </a:r>
            <a:r>
              <a:rPr lang="ru-RU" sz="1800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РУСФ.</a:t>
            </a:r>
          </a:p>
          <a:p>
            <a:pPr marL="0" lv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000" b="1" dirty="0" smtClean="0">
                <a:solidFill>
                  <a:srgbClr val="4BACC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Необходимые </a:t>
            </a:r>
            <a:r>
              <a:rPr lang="ru-RU" sz="2000" b="1" dirty="0">
                <a:solidFill>
                  <a:srgbClr val="4BACC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действия для плательщика:</a:t>
            </a:r>
          </a:p>
          <a:p>
            <a:pPr marL="0" indent="0" algn="ctr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C:\Users\abdullaeva\Desktop\bank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111" y="3498706"/>
            <a:ext cx="2304347" cy="21625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8" name="Прямоугольник 7"/>
          <p:cNvSpPr/>
          <p:nvPr/>
        </p:nvSpPr>
        <p:spPr>
          <a:xfrm>
            <a:off x="654570" y="2653701"/>
            <a:ext cx="8318376" cy="45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Прийти в СФКР за информацией (сумма полиса)</a:t>
            </a:r>
          </a:p>
        </p:txBody>
      </p:sp>
      <p:pic>
        <p:nvPicPr>
          <p:cNvPr id="10243" name="Picture 3" descr="C:\Users\abdullaeva\Desktop\law_128x128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9436" y="3256642"/>
            <a:ext cx="2254932" cy="22549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607111" y="3184187"/>
            <a:ext cx="7864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Оплатить необходимую сумму в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банковское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учреждение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83568" y="5683932"/>
            <a:ext cx="7787696" cy="45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Прийти в СФКР для приобретения страхового</a:t>
            </a:r>
            <a:r>
              <a:rPr lang="ru-RU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полиса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4815527" y="3977202"/>
            <a:ext cx="590611" cy="28803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трелка вправо 17"/>
          <p:cNvSpPr/>
          <p:nvPr/>
        </p:nvSpPr>
        <p:spPr>
          <a:xfrm rot="10800000">
            <a:off x="3058361" y="3977202"/>
            <a:ext cx="590611" cy="28803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629436" y="4137390"/>
            <a:ext cx="2326941" cy="376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Социальный фонд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16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8028384" cy="794352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Выгоды уплаты платежей через платежные терминалы</a:t>
            </a:r>
            <a:endParaRPr lang="ru-RU" sz="24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7" cy="459245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ru-RU" sz="2000" dirty="0" smtClean="0"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Исключение очередей в учреждениях коммерческих банков при уплате страховых взносов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Возможность уплаты страховых взносов в удобное для плательщика время в режиме 24/7/365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Заключены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договора по приему платежей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появилась возможность уплаты страховых взносов в следующих банках: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ОАО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Айылбанк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(терминалы Мобильник)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1260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терминалов</a:t>
            </a:r>
          </a:p>
          <a:p>
            <a:pPr lvl="1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ОАО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Росинбанк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(терминалы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Qiwi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340 терминалов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банкоматов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ОАО РСК Банк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более 150 терминалов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lvl="8">
              <a:buFont typeface="Wingdings" panose="05000000000000000000" pitchFamily="2" charset="2"/>
              <a:buChar char="Ø"/>
            </a:pPr>
            <a:endParaRPr lang="ru-RU" dirty="0" smtClean="0"/>
          </a:p>
        </p:txBody>
      </p:sp>
      <p:pic>
        <p:nvPicPr>
          <p:cNvPr id="4" name="Picture 2" descr="C:\Доки с ВС\работа\значок\вар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219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9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581128"/>
            <a:ext cx="2808312" cy="225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295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1658</TotalTime>
  <Words>697</Words>
  <Application>Microsoft Office PowerPoint</Application>
  <PresentationFormat>Экран (4:3)</PresentationFormat>
  <Paragraphs>106</Paragraphs>
  <Slides>12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Тарифы страховых взносов для индивидуальных предпринимателей (ИП) и их наемных работников, занятых в текстильном и швейном производствах  </vt:lpstr>
      <vt:lpstr>Презентация PowerPoint</vt:lpstr>
      <vt:lpstr>Ставки тарифов страховых взносов для индивидуальных предпринимателей (ИП) текстильного и швейного производств </vt:lpstr>
      <vt:lpstr>Для наемных работников,  занятых  в  текстильном и швейном производствах  установлены льготные ставки тарифов на уровне 12%,  т.е. снижены на  15,25 % от общей ставки 27,25%. </vt:lpstr>
      <vt:lpstr> По Закону КР «О тарифах страховых взносов по государственному социальному страхованию» ( в редакции закона № 112 от 29 июня 2017г.) </vt:lpstr>
      <vt:lpstr>Презентация PowerPoint</vt:lpstr>
      <vt:lpstr>Расчет уплаты страховых взносов для ИП за себя, работающего  на основании добровольного патента</vt:lpstr>
      <vt:lpstr> </vt:lpstr>
      <vt:lpstr>Выгоды уплаты платежей через платежные терминалы</vt:lpstr>
      <vt:lpstr>Система получения электронной выписки из ЛСС  через интернет</vt:lpstr>
      <vt:lpstr>Инвалиды I или II группы, а также пенсионеры, занятые индивидуальной предпринимательской деятельностью (за исключением наемных работников) освобождены от уплаты страховых взносов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Нурсултан</dc:creator>
  <cp:lastModifiedBy>Atay</cp:lastModifiedBy>
  <cp:revision>101</cp:revision>
  <cp:lastPrinted>2017-07-13T05:13:30Z</cp:lastPrinted>
  <dcterms:created xsi:type="dcterms:W3CDTF">2016-11-09T10:44:54Z</dcterms:created>
  <dcterms:modified xsi:type="dcterms:W3CDTF">2017-08-03T08:20:22Z</dcterms:modified>
</cp:coreProperties>
</file>