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66" r:id="rId2"/>
    <p:sldId id="259" r:id="rId3"/>
    <p:sldId id="287" r:id="rId4"/>
    <p:sldId id="260" r:id="rId5"/>
    <p:sldId id="284" r:id="rId6"/>
    <p:sldId id="285" r:id="rId7"/>
    <p:sldId id="286" r:id="rId8"/>
    <p:sldId id="263" r:id="rId9"/>
    <p:sldId id="277" r:id="rId10"/>
    <p:sldId id="276" r:id="rId11"/>
    <p:sldId id="281" r:id="rId12"/>
    <p:sldId id="279" r:id="rId13"/>
  </p:sldIdLst>
  <p:sldSz cx="9144000" cy="6858000" type="screen4x3"/>
  <p:notesSz cx="6799263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98" autoAdjust="0"/>
  </p:normalViewPr>
  <p:slideViewPr>
    <p:cSldViewPr>
      <p:cViewPr>
        <p:scale>
          <a:sx n="65" d="100"/>
          <a:sy n="65" d="100"/>
        </p:scale>
        <p:origin x="-1877" y="-40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6347" cy="496491"/>
          </a:xfrm>
          <a:prstGeom prst="rect">
            <a:avLst/>
          </a:prstGeom>
        </p:spPr>
        <p:txBody>
          <a:bodyPr vert="horz" lIns="91440" tIns="45719" rIns="91440" bIns="4571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5" y="2"/>
            <a:ext cx="2946347" cy="496491"/>
          </a:xfrm>
          <a:prstGeom prst="rect">
            <a:avLst/>
          </a:prstGeom>
        </p:spPr>
        <p:txBody>
          <a:bodyPr vert="horz" lIns="91440" tIns="45719" rIns="91440" bIns="45719" rtlCol="0"/>
          <a:lstStyle>
            <a:lvl1pPr algn="r">
              <a:defRPr sz="1200"/>
            </a:lvl1pPr>
          </a:lstStyle>
          <a:p>
            <a:fld id="{F05820E2-CF47-4F94-BB82-B01613C41B48}" type="datetimeFigureOut">
              <a:rPr lang="ru-RU" smtClean="0"/>
              <a:t>03.08.2017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19" rIns="91440" bIns="4571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1440" tIns="45719" rIns="91440" bIns="4571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1601"/>
            <a:ext cx="2946347" cy="496491"/>
          </a:xfrm>
          <a:prstGeom prst="rect">
            <a:avLst/>
          </a:prstGeom>
        </p:spPr>
        <p:txBody>
          <a:bodyPr vert="horz" lIns="91440" tIns="45719" rIns="91440" bIns="4571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5" y="9431601"/>
            <a:ext cx="2946347" cy="496491"/>
          </a:xfrm>
          <a:prstGeom prst="rect">
            <a:avLst/>
          </a:prstGeom>
        </p:spPr>
        <p:txBody>
          <a:bodyPr vert="horz" lIns="91440" tIns="45719" rIns="91440" bIns="45719" rtlCol="0" anchor="b"/>
          <a:lstStyle>
            <a:lvl1pPr algn="r">
              <a:defRPr sz="1200"/>
            </a:lvl1pPr>
          </a:lstStyle>
          <a:p>
            <a:fld id="{B1FFA73C-0A57-49F8-BBEF-2CE84C8430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0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A727B-DD8B-4868-86CB-300AA89DC36D}" type="datetime1">
              <a:rPr lang="ru-RU" smtClean="0"/>
              <a:t>03.08.2017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05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18C87-747C-4CF3-85E0-19212B5A3B0F}" type="datetime1">
              <a:rPr lang="ru-RU" smtClean="0"/>
              <a:t>03.08.2017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82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0F89-BDC8-42CA-A24D-43AFE3A049A6}" type="datetime1">
              <a:rPr lang="ru-RU" smtClean="0"/>
              <a:t>03.08.2017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02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CDC-7729-4921-B341-0DAD86B23CA2}" type="datetime1">
              <a:rPr lang="ru-RU" smtClean="0"/>
              <a:t>03.08.2017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987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13810-EC05-4800-A9FF-72F9D6CB6994}" type="datetime1">
              <a:rPr lang="ru-RU" smtClean="0"/>
              <a:t>03.08.2017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74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FCD2-8089-4ACC-86FF-87C625A6DCEE}" type="datetime1">
              <a:rPr lang="ru-RU" smtClean="0"/>
              <a:t>03.08.2017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96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4D19-7E86-4652-AC3D-635AACBB031F}" type="datetime1">
              <a:rPr lang="ru-RU" smtClean="0"/>
              <a:t>03.08.2017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907B-AE33-4156-AA19-1EFFBFDB386C}" type="datetime1">
              <a:rPr lang="ru-RU" smtClean="0"/>
              <a:t>03.08.2017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20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8BE8-13E2-49C8-8714-E3609A69EF9F}" type="datetime1">
              <a:rPr lang="ru-RU" smtClean="0"/>
              <a:t>03.08.2017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8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309BA-772B-4A84-A77B-1EAC8614560E}" type="datetime1">
              <a:rPr lang="ru-RU" smtClean="0"/>
              <a:t>03.08.2017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50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D741-F1AD-4365-BA62-852DA5C20247}" type="datetime1">
              <a:rPr lang="ru-RU" smtClean="0"/>
              <a:t>03.08.2017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19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24B4-FA4F-409F-8F63-C24E0E9BB2ED}" type="datetime1">
              <a:rPr lang="ru-RU" smtClean="0"/>
              <a:t>03.08.2017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0B3E1-D17B-449F-9FA1-1173FE20A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97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Ulukbek\Desktop\ger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36408"/>
            <a:ext cx="807292" cy="85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87350"/>
            <a:ext cx="7056784" cy="3113657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Тарифы страховых взносов для индивидуальных предпринимателей (ИП)</a:t>
            </a:r>
          </a:p>
        </p:txBody>
      </p:sp>
      <p:pic>
        <p:nvPicPr>
          <p:cNvPr id="4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387350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51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6" y="4423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848871" cy="106872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 получения электронной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выписки из ЛСС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через интернет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89928" y="1772816"/>
            <a:ext cx="8330543" cy="416040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Возможность получения выписки не приходя в Социальный фонд КР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Возможность получения выписки в удобное время и в любом месте через интернет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Услуга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предоставляется на бесплатной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Единичное обращение в Социальный фонд с документом удостоверяющим личность (паспорт)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Picture 3" descr="C:\Users\abdullaeva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540" y="3861048"/>
            <a:ext cx="2880320" cy="288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54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0" y="211138"/>
            <a:ext cx="1841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 sz="1600" dirty="0">
              <a:solidFill>
                <a:schemeClr val="accent4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67939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4" y="211138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69774" y="908720"/>
            <a:ext cx="7499176" cy="175971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Инвалиды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группы, а также пенсионеры, занятые индивидуальной предпринимательской деятельностью (за исключением наемных работников) освобождены от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уплаты страховых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взносов 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dirty="0">
              <a:solidFill>
                <a:schemeClr val="dk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11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AutoShape 2" descr="Картинки по запросу идущий человечек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4" descr="Картинки по запросу идущий человечек 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Картинки по запросу пенсионеры мультик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3140968"/>
            <a:ext cx="2511371" cy="274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1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6" y="0"/>
            <a:ext cx="172402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1917700" y="32115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19460" name="Picture 3" descr="C:\Users\Ulukbek\Desktop\ger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309" y="115094"/>
            <a:ext cx="1065213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56117" y="2967335"/>
            <a:ext cx="5663730" cy="212365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r>
              <a:rPr lang="ru-RU" sz="44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</a:p>
          <a:p>
            <a:pPr algn="ctr">
              <a:defRPr/>
            </a:pPr>
            <a:endParaRPr lang="ru-RU" sz="44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44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713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260648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484784"/>
            <a:ext cx="6769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Пенсионная </a:t>
            </a:r>
            <a:r>
              <a:rPr lang="ky-KG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система Кыргызской Республики основывается на страховых </a:t>
            </a:r>
            <a:r>
              <a:rPr lang="ky-KG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принципах. </a:t>
            </a:r>
          </a:p>
          <a:p>
            <a:r>
              <a:rPr lang="ky-KG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Уплата </a:t>
            </a:r>
            <a:r>
              <a:rPr lang="ky-KG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страховых взносов в Пенсионный фонд дает право на пенсионные выплаты при наступлении старости, инвалидности и потери кормильца. </a:t>
            </a:r>
            <a:endParaRPr lang="ky-KG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ky-KG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Размер </a:t>
            </a:r>
            <a:r>
              <a:rPr lang="ky-KG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будущей пенсии формируется уже сегодня: учет уплаченных страховых взносов ведется персонально </a:t>
            </a:r>
            <a:r>
              <a:rPr lang="ky-KG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</a:t>
            </a:r>
            <a:r>
              <a:rPr lang="ky-KG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каждого и размер пенсии </a:t>
            </a:r>
            <a:r>
              <a:rPr lang="ky-KG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зависит </a:t>
            </a:r>
            <a:r>
              <a:rPr lang="ky-KG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от суммы уплаченных страховых взносов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3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 txBox="1">
            <a:spLocks noGrp="1"/>
          </p:cNvSpPr>
          <p:nvPr/>
        </p:nvSpPr>
        <p:spPr>
          <a:xfrm>
            <a:off x="8153400" y="6421438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ky-KG" sz="1050" b="1" dirty="0" smtClean="0">
                <a:solidFill>
                  <a:prstClr val="black"/>
                </a:solidFill>
                <a:latin typeface="Arial" pitchFamily="34" charset="0"/>
              </a:rPr>
              <a:t>2</a:t>
            </a:r>
            <a:endParaRPr lang="ru-RU" sz="1050" b="1" dirty="0">
              <a:solidFill>
                <a:prstClr val="black"/>
              </a:solidFill>
              <a:latin typeface="Arial" pitchFamily="34" charset="0"/>
            </a:endParaRPr>
          </a:p>
        </p:txBody>
      </p:sp>
      <p:grpSp>
        <p:nvGrpSpPr>
          <p:cNvPr id="3" name="Diagram group"/>
          <p:cNvGrpSpPr/>
          <p:nvPr/>
        </p:nvGrpSpPr>
        <p:grpSpPr>
          <a:xfrm>
            <a:off x="1981200" y="413027"/>
            <a:ext cx="6072230" cy="604539"/>
            <a:chOff x="0" y="252856"/>
            <a:chExt cx="7858212" cy="1401431"/>
          </a:xfrm>
          <a:noFill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grpSp>
          <p:nvGrpSpPr>
            <p:cNvPr id="4" name="Группа 9"/>
            <p:cNvGrpSpPr/>
            <p:nvPr/>
          </p:nvGrpSpPr>
          <p:grpSpPr>
            <a:xfrm>
              <a:off x="0" y="252856"/>
              <a:ext cx="7858212" cy="1401431"/>
              <a:chOff x="0" y="252856"/>
              <a:chExt cx="7858212" cy="1401431"/>
            </a:xfrm>
            <a:grpFill/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10" name="Скругленный прямоугольник 9"/>
              <p:cNvSpPr/>
              <p:nvPr/>
            </p:nvSpPr>
            <p:spPr>
              <a:xfrm>
                <a:off x="0" y="252856"/>
                <a:ext cx="7858212" cy="1209780"/>
              </a:xfrm>
              <a:prstGeom prst="flowChartAlternateProcess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11" name="Скругленный прямоугольник 4"/>
              <p:cNvSpPr/>
              <p:nvPr/>
            </p:nvSpPr>
            <p:spPr>
              <a:xfrm>
                <a:off x="0" y="418462"/>
                <a:ext cx="7858212" cy="1235825"/>
              </a:xfrm>
              <a:prstGeom prst="flowChartAlternateProcess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83820" tIns="83820" rIns="83820" bIns="83820" spcCol="1270" anchor="ctr"/>
              <a:lstStyle/>
              <a:p>
                <a:pPr algn="ctr" defTabSz="1422400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000" b="1" dirty="0">
                  <a:solidFill>
                    <a:srgbClr val="1A341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 sz="2000" b="1" dirty="0">
                  <a:solidFill>
                    <a:srgbClr val="1A341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3" name="Прямоугольник 12"/>
          <p:cNvSpPr/>
          <p:nvPr/>
        </p:nvSpPr>
        <p:spPr>
          <a:xfrm>
            <a:off x="2286000" y="3000375"/>
            <a:ext cx="45720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59A9F2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srgbClr val="59A9F2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608624" y="1484784"/>
            <a:ext cx="6624736" cy="3643551"/>
          </a:xfrm>
          <a:prstGeom prst="round2Diag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Снижение ставки тарифов страховых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взносов для ИП на рынках;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Снижение базы для исчисления страховых взносов для работающих по добровольному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патенту;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Пенсионеры занятые ИТД, а также пенсионеры владеющие земельными долями,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освобождены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от уплаты страховых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взносов;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Для ИП установлена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ставка тарифа страховых взносов в Фонд оздоровления трудящихся -  в размере 0,25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%; </a:t>
            </a:r>
          </a:p>
          <a:p>
            <a:pPr algn="just"/>
            <a:endParaRPr lang="ru-RU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СМЗ для исчисления страховых взносов установлена       на 1 календарный год ( с 1 января по 31 декабря).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1800" b="1" dirty="0" smtClean="0">
                <a:effectLst/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112 от 29 июня 2017 года </a:t>
            </a:r>
          </a:p>
        </p:txBody>
      </p:sp>
      <p:pic>
        <p:nvPicPr>
          <p:cNvPr id="14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260648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4494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152400" y="211138"/>
            <a:ext cx="1841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ru-RU" sz="1600" dirty="0">
              <a:solidFill>
                <a:schemeClr val="accent4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67939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4" y="211138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ИП работающих на основании добровольного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патента и работающих на рынках (контейнера):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AutoNum type="arabicPeriod"/>
            </a:pP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Установлена ставка тарифа страхового взноса в размере не менее 6% от СМЗ (на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уровне 2016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г.). СМЗ для исчисления страховых взносов установлена       на 1 календарный год ( с 1 января по 31 декабря).</a:t>
            </a:r>
          </a:p>
          <a:p>
            <a:pPr algn="ctr">
              <a:buAutoNum type="arabicPeriod"/>
            </a:pPr>
            <a:endParaRPr lang="ru-RU" sz="1800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AutoNum type="arabicPeriod"/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Для исчисления страховых взносов применяется СМЗ без </a:t>
            </a:r>
            <a:r>
              <a:rPr lang="ru-RU" sz="1800" dirty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учета данных по </a:t>
            </a: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предприятиям, </a:t>
            </a:r>
            <a:r>
              <a:rPr lang="ru-RU" sz="1800" dirty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уровень </a:t>
            </a: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СМЗ </a:t>
            </a:r>
            <a:r>
              <a:rPr lang="ru-RU" sz="1800" dirty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которых </a:t>
            </a: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</a:t>
            </a:r>
            <a:r>
              <a:rPr lang="ru-RU" sz="1800" dirty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50 процентов </a:t>
            </a: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выше СМЗ по </a:t>
            </a:r>
            <a:r>
              <a:rPr lang="ru-RU" sz="1800" dirty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республике </a:t>
            </a: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(далее усеченная СМЗ).</a:t>
            </a:r>
          </a:p>
          <a:p>
            <a:pPr>
              <a:buFont typeface="+mj-lt"/>
              <a:buAutoNum type="arabicPeriod"/>
            </a:pPr>
            <a:endParaRPr lang="ru-RU" sz="1800" dirty="0" smtClean="0">
              <a:solidFill>
                <a:schemeClr val="dk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СМЗ представляется </a:t>
            </a:r>
            <a:r>
              <a:rPr lang="ru-RU" sz="1800" dirty="0" err="1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Нацстаткомом</a:t>
            </a: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КР.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AutoShape 2" descr="Картинки по запросу идущий человечек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4" descr="Картинки по запросу идущий человечек 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Картинки по запросу 50%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97152"/>
            <a:ext cx="1842554" cy="170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2" descr="Картинки по запросу идущий человечек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2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260648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715200" cy="940966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Ставки тарифов страховых взносов для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лиц, работающих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добровольному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патенту (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контейнеры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по Кыргызской Республике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764530"/>
              </p:ext>
            </p:extLst>
          </p:nvPr>
        </p:nvGraphicFramePr>
        <p:xfrm>
          <a:off x="323528" y="1400893"/>
          <a:ext cx="8568952" cy="4854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5210"/>
                <a:gridCol w="2018709"/>
                <a:gridCol w="2242679"/>
                <a:gridCol w="2492354"/>
              </a:tblGrid>
              <a:tr h="1303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(до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ЗКР от 19 марта 2015 года 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60)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ЗКР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19 марта 2015 года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60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ЗКР от 29 июня 2017 года № 112               (вступил в силу с 15 июля 2017 г)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</a:tr>
              <a:tr h="2300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Добровольный патент (контейнера, павильоны, киоски)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25% от стоимости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(250-1250 сом в мес.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150-200 сом в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марта 2015г. по 2018 г. и далее 4-10%</a:t>
                      </a: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г. - 8%   от СМЗ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(на период с 01.01. по 01.07.- 1034 сом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01.07 по 31.12. -  1137,4 сом)</a:t>
                      </a:r>
                    </a:p>
                    <a:p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менее 6 %</a:t>
                      </a: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от усеченной СМЗ</a:t>
                      </a:r>
                      <a:endParaRPr lang="ru-RU" sz="16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(2017 г. - 578 сом в мес.)</a:t>
                      </a:r>
                    </a:p>
                    <a:p>
                      <a:pPr algn="ctr"/>
                      <a:endParaRPr lang="ru-RU" sz="1600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Снижение суммы к уплате на 559,4 сом или в 2 раза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</a:tr>
              <a:tr h="1151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Размер пенсии через 25 лет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Размер пенсии 60% от ПМП</a:t>
                      </a:r>
                      <a:endParaRPr lang="ru-RU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Размер пенсии 117% от ПМП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i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Размер пенсии 82% от ПМП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5473" marR="65473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424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260648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715200" cy="940966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Ставки тарифов страховых взносов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физ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лиц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физ. лиц, работающих по добровольному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патенту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 лотки и торг. места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Кыргызской Республике</a:t>
            </a:r>
            <a:b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017354"/>
              </p:ext>
            </p:extLst>
          </p:nvPr>
        </p:nvGraphicFramePr>
        <p:xfrm>
          <a:off x="323528" y="1400893"/>
          <a:ext cx="8568952" cy="5028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5210"/>
                <a:gridCol w="2018709"/>
                <a:gridCol w="2242679"/>
                <a:gridCol w="2492354"/>
              </a:tblGrid>
              <a:tr h="1303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(до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ЗКР от 19 марта 2015 года 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60)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ЗКР № 60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ЗКР от 29 июня 2017 года № 112               (вступил в силу с 15 июля 2017 г)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</a:tr>
              <a:tr h="2300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Добровольный патент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(лотки, торговые места)</a:t>
                      </a: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80-150 сомов в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апреля 2015г. по 2018 г. и далее 2-5%  </a:t>
                      </a:r>
                    </a:p>
                    <a:p>
                      <a:pPr algn="ctr"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- 4% от СМЗ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(на период с 01.01. по 01.07.- 517 сом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01.07 по 31.12. -  568,7 сом)</a:t>
                      </a:r>
                    </a:p>
                    <a:p>
                      <a:pPr algn="ctr">
                        <a:defRPr/>
                      </a:pP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менее 3 % от СМЗ</a:t>
                      </a:r>
                    </a:p>
                    <a:p>
                      <a:pPr algn="ctr"/>
                      <a:endParaRPr lang="ru-RU" sz="1600" b="1" dirty="0" smtClean="0">
                        <a:solidFill>
                          <a:schemeClr val="dk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- 3%  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усеченной СМЗ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(289 сом в мес.)</a:t>
                      </a:r>
                    </a:p>
                    <a:p>
                      <a:pPr algn="ctr"/>
                      <a:endParaRPr lang="ru-RU" sz="16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Снижение суммы к уплате на 279,7 сом или в 2 раза</a:t>
                      </a:r>
                    </a:p>
                    <a:p>
                      <a:pPr algn="ctr">
                        <a:defRPr/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</a:tr>
              <a:tr h="11514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Размер пенсии через 25 лет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Размер пенсии 58% от ПМП</a:t>
                      </a:r>
                      <a:endParaRPr lang="ru-RU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Размер пенсии 87% от ПМП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i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kern="1200" noProof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Размер пенсии 69% от ПМП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5473" marR="65473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3860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260648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15200" cy="72008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Расчет сумм страховых взносов по рынкам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г.Бишкек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3395880"/>
              </p:ext>
            </p:extLst>
          </p:nvPr>
        </p:nvGraphicFramePr>
        <p:xfrm>
          <a:off x="287015" y="737692"/>
          <a:ext cx="8856985" cy="579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7004"/>
                <a:gridCol w="2405417"/>
                <a:gridCol w="2232854"/>
                <a:gridCol w="2381710"/>
              </a:tblGrid>
              <a:tr h="1012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ЗКР № 60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ЗКР от 29 июня 2017 года № 112               (вступил в силу с 15 июля 2017 г)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Пенсия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</a:tr>
              <a:tr h="220155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Добровольный патент (контейнера, павильоны, киоски)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defRPr/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г. - 8% от СМЗ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(на период с 01.01. по 01.07.- 1322,1 сом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01.07 по 31.12. -  1454,8 сом)</a:t>
                      </a:r>
                    </a:p>
                    <a:p>
                      <a:pPr marL="0" algn="ctr" defTabSz="914400" rtl="0" eaLnBrk="1" latinLnBrk="0" hangingPunct="1">
                        <a:defRPr/>
                      </a:pPr>
                      <a:endParaRPr lang="ru-RU" sz="1600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/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менее 6 % от усеченной СМЗ</a:t>
                      </a:r>
                    </a:p>
                    <a:p>
                      <a:pPr marL="0" algn="ctr" defTabSz="914400" rtl="0" eaLnBrk="1" latinLnBrk="0" hangingPunct="1"/>
                      <a:endParaRPr lang="ru-RU" sz="1600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г. - 643,2 сом в мес.</a:t>
                      </a:r>
                    </a:p>
                    <a:p>
                      <a:pPr marL="0" algn="ctr" defTabSz="914400" rtl="0" eaLnBrk="1" latinLnBrk="0" hangingPunct="1"/>
                      <a:endParaRPr lang="ru-RU" sz="1600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Снижение суммы к уплате на 811,6 сом или 2,3 раза</a:t>
                      </a:r>
                    </a:p>
                    <a:p>
                      <a:pPr marL="0" algn="ctr" defTabSz="914400" rtl="0" eaLnBrk="1" latinLnBrk="0" hangingPunct="1"/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При уплате в течении 20 лет, женщина-7403 сом </a:t>
                      </a:r>
                      <a:b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в течении 25 лет, мужчина-11062 сом</a:t>
                      </a:r>
                    </a:p>
                    <a:p>
                      <a:pPr marL="0" algn="ctr" defTabSz="914400" rtl="0" eaLnBrk="1" latinLnBrk="0" hangingPunct="1"/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</a:tr>
              <a:tr h="18983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Добровольный патент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(лотки, торговые места) </a:t>
                      </a: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-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4%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СМЗ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(на период с 01.01. по 01.07.- 661,1 сом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01.07 по 31.12. -  727,4 сом)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менее 3 % от усеченной СМЗ</a:t>
                      </a:r>
                    </a:p>
                    <a:p>
                      <a:pPr marL="0" algn="ctr" defTabSz="914400" rtl="0" eaLnBrk="1" latinLnBrk="0" hangingPunct="1"/>
                      <a:endParaRPr lang="ru-RU" sz="1600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г. –321,8 сом в мес.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Снижение суммы к уплате на 405,8 сом или 2,3 раза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5473" marR="65473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При уплате в течении 20 лет, женщина- 6318 сом </a:t>
                      </a:r>
                      <a:b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в течении 25 лет, мужчина-9200 сом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473" marR="65473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b="1" dirty="0" smtClean="0"/>
              <a:t>7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0372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:\Users\abdullaeva\Desktop\бежать-че-овек-d-3460186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9" r="10103" b="12122"/>
          <a:stretch/>
        </p:blipFill>
        <p:spPr bwMode="auto">
          <a:xfrm>
            <a:off x="3648972" y="3531973"/>
            <a:ext cx="1340529" cy="1704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81181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Страховые полисы можно будет приобрести на срок действия патента, т.е. на 1, 2, 15, 30, 90 или 180 </a:t>
            </a:r>
            <a:r>
              <a:rPr lang="ru-RU" sz="1800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дней </a:t>
            </a:r>
            <a:r>
              <a:rPr lang="ru-RU" sz="1800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 по проекту постановления ПКР</a:t>
            </a:r>
            <a:r>
              <a:rPr lang="ru-RU" sz="1800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800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Платежи  </a:t>
            </a:r>
            <a:r>
              <a:rPr lang="ru-RU" sz="1800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 страховые полисы производятся ИП </a:t>
            </a:r>
            <a:r>
              <a:rPr lang="ru-RU" sz="1800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 </a:t>
            </a:r>
            <a:r>
              <a:rPr lang="ru-RU" sz="1800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Банках  или через платежные </a:t>
            </a:r>
            <a:r>
              <a:rPr lang="ru-RU" sz="1800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терминалы, которые установлены в Ленинском, Первомайском и Свердловском районных  управлениях </a:t>
            </a:r>
            <a:r>
              <a:rPr lang="ru-RU" sz="1800" dirty="0" err="1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Соцфонда</a:t>
            </a:r>
            <a:r>
              <a:rPr lang="ru-RU" sz="1800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г. Бишкек, в </a:t>
            </a:r>
            <a:r>
              <a:rPr lang="ru-RU" sz="1800" dirty="0" err="1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Ошском</a:t>
            </a:r>
            <a:r>
              <a:rPr lang="ru-RU" sz="1800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городском управлении СФ, в Кара-</a:t>
            </a:r>
            <a:r>
              <a:rPr lang="ru-RU" sz="1800" dirty="0" err="1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Сууйском</a:t>
            </a:r>
            <a:r>
              <a:rPr lang="ru-RU" sz="1800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ru-RU" sz="1800" dirty="0" err="1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Аламудунском</a:t>
            </a:r>
            <a:r>
              <a:rPr lang="ru-RU" sz="1800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Чуй-</a:t>
            </a:r>
            <a:r>
              <a:rPr lang="ru-RU" sz="1800" dirty="0" err="1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Токмокском</a:t>
            </a:r>
            <a:r>
              <a:rPr lang="ru-RU" sz="1800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РУСФ.</a:t>
            </a:r>
          </a:p>
          <a:p>
            <a:pPr marL="0" lv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b="1" dirty="0" smtClean="0">
                <a:solidFill>
                  <a:srgbClr val="4BACC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Необходимые </a:t>
            </a:r>
            <a:r>
              <a:rPr lang="ru-RU" sz="2000" b="1" dirty="0">
                <a:solidFill>
                  <a:srgbClr val="4BACC6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действия для плательщика:</a:t>
            </a:r>
          </a:p>
          <a:p>
            <a:pPr marL="0" indent="0" algn="ctr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abdullaeva\Desktop\bank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11" y="3498706"/>
            <a:ext cx="2304347" cy="21625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Прямоугольник 7"/>
          <p:cNvSpPr/>
          <p:nvPr/>
        </p:nvSpPr>
        <p:spPr>
          <a:xfrm>
            <a:off x="654570" y="2653701"/>
            <a:ext cx="831837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Прийти в СФКР за информацией (сумма полиса)</a:t>
            </a:r>
          </a:p>
        </p:txBody>
      </p:sp>
      <p:pic>
        <p:nvPicPr>
          <p:cNvPr id="10243" name="Picture 3" descr="C:\Users\abdullaeva\Desktop\law_128x12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436" y="3256642"/>
            <a:ext cx="2254932" cy="22549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07111" y="3184187"/>
            <a:ext cx="7864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Оплатить необходимую сумму в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банковское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5683932"/>
            <a:ext cx="778769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Прийти в СФКР для приобретения страхового</a:t>
            </a:r>
            <a:r>
              <a:rPr lang="ru-RU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полиса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4815527" y="3977202"/>
            <a:ext cx="590611" cy="28803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10800000">
            <a:off x="3058361" y="3977202"/>
            <a:ext cx="590611" cy="28803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29436" y="4137390"/>
            <a:ext cx="2326941" cy="376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Социальный фонд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16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8028384" cy="79435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Выгоды уплаты платежей через платежные терминалы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7" cy="459245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ru-RU" sz="2000" dirty="0" smtClean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Исключение очередей в учреждениях коммерческих банков при уплате страховых взносов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Возможность уплаты страховых взносов в удобное для плательщика время в режиме 24/7/365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Заключены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договора по приему платежей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появилась возможность уплаты страховых взносов в следующих банках: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ОАО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Айылбанк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(терминалы Мобильник)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1260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терминалов</a:t>
            </a:r>
          </a:p>
          <a:p>
            <a:pPr lvl="1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ОАО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Росинбанк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(терминалы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Qiwi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340 терминалов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банкоматов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ОАО РСК Банк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более 150 терминалов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8">
              <a:buFont typeface="Wingdings" panose="05000000000000000000" pitchFamily="2" charset="2"/>
              <a:buChar char="Ø"/>
            </a:pPr>
            <a:endParaRPr lang="ru-RU" dirty="0" smtClean="0"/>
          </a:p>
        </p:txBody>
      </p:sp>
      <p:pic>
        <p:nvPicPr>
          <p:cNvPr id="4" name="Picture 2" descr="C:\Доки с ВС\работа\значок\вар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219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9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581128"/>
            <a:ext cx="2808312" cy="225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95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1958</TotalTime>
  <Words>936</Words>
  <Application>Microsoft Office PowerPoint</Application>
  <PresentationFormat>Экран (4:3)</PresentationFormat>
  <Paragraphs>143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Тарифы страховых взносов для индивидуальных предпринимателей (ИП)</vt:lpstr>
      <vt:lpstr>Презентация PowerPoint</vt:lpstr>
      <vt:lpstr>Закон №112 от 29 июня 2017 года </vt:lpstr>
      <vt:lpstr>Презентация PowerPoint</vt:lpstr>
      <vt:lpstr>Ставки тарифов страховых взносов для физ. лиц, работающих по добровольному патенту (контейнеры) по Кыргызской Республике </vt:lpstr>
      <vt:lpstr>Ставки тарифов страховых взносов для физ. лиц для физ. лиц, работающих по добровольному патенту  ( лотки и торг. места) по Кыргызской Республике </vt:lpstr>
      <vt:lpstr>Расчет сумм страховых взносов по рынкам г.Бишкек</vt:lpstr>
      <vt:lpstr> </vt:lpstr>
      <vt:lpstr>Выгоды уплаты платежей через платежные терминалы</vt:lpstr>
      <vt:lpstr>Система получения электронной выписки из ЛСС  через интернет</vt:lpstr>
      <vt:lpstr>Инвалиды I или II группы, а также пенсионеры, занятые индивидуальной предпринимательской деятельностью (за исключением наемных работников) освобождены от уплаты страховых взносов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Нурсултан</dc:creator>
  <cp:lastModifiedBy>omurbekova</cp:lastModifiedBy>
  <cp:revision>117</cp:revision>
  <cp:lastPrinted>2017-08-03T03:59:16Z</cp:lastPrinted>
  <dcterms:created xsi:type="dcterms:W3CDTF">2016-11-09T10:44:54Z</dcterms:created>
  <dcterms:modified xsi:type="dcterms:W3CDTF">2017-08-03T05:59:27Z</dcterms:modified>
</cp:coreProperties>
</file>