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66" r:id="rId2"/>
    <p:sldId id="259" r:id="rId3"/>
    <p:sldId id="287" r:id="rId4"/>
    <p:sldId id="260" r:id="rId5"/>
    <p:sldId id="284" r:id="rId6"/>
    <p:sldId id="285" r:id="rId7"/>
    <p:sldId id="286" r:id="rId8"/>
    <p:sldId id="263" r:id="rId9"/>
    <p:sldId id="277" r:id="rId10"/>
    <p:sldId id="276" r:id="rId11"/>
    <p:sldId id="281" r:id="rId12"/>
    <p:sldId id="279" r:id="rId13"/>
  </p:sldIdLst>
  <p:sldSz cx="9144000" cy="6858000" type="screen4x3"/>
  <p:notesSz cx="6799263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8" autoAdjust="0"/>
    <p:restoredTop sz="94698" autoAdjust="0"/>
  </p:normalViewPr>
  <p:slideViewPr>
    <p:cSldViewPr>
      <p:cViewPr>
        <p:scale>
          <a:sx n="140" d="100"/>
          <a:sy n="140" d="100"/>
        </p:scale>
        <p:origin x="-80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6347" cy="496491"/>
          </a:xfrm>
          <a:prstGeom prst="rect">
            <a:avLst/>
          </a:prstGeom>
        </p:spPr>
        <p:txBody>
          <a:bodyPr vert="horz" lIns="91440" tIns="45719" rIns="91440" bIns="4571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345" y="2"/>
            <a:ext cx="2946347" cy="496491"/>
          </a:xfrm>
          <a:prstGeom prst="rect">
            <a:avLst/>
          </a:prstGeom>
        </p:spPr>
        <p:txBody>
          <a:bodyPr vert="horz" lIns="91440" tIns="45719" rIns="91440" bIns="45719" rtlCol="0"/>
          <a:lstStyle>
            <a:lvl1pPr algn="r">
              <a:defRPr sz="1200"/>
            </a:lvl1pPr>
          </a:lstStyle>
          <a:p>
            <a:fld id="{F05820E2-CF47-4F94-BB82-B01613C41B48}" type="datetimeFigureOut">
              <a:rPr lang="ru-RU" smtClean="0"/>
              <a:t>15.08.2017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19" rIns="91440" bIns="4571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7" y="4716664"/>
            <a:ext cx="5439410" cy="4468416"/>
          </a:xfrm>
          <a:prstGeom prst="rect">
            <a:avLst/>
          </a:prstGeom>
        </p:spPr>
        <p:txBody>
          <a:bodyPr vert="horz" lIns="91440" tIns="45719" rIns="91440" bIns="4571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31601"/>
            <a:ext cx="2946347" cy="496491"/>
          </a:xfrm>
          <a:prstGeom prst="rect">
            <a:avLst/>
          </a:prstGeom>
        </p:spPr>
        <p:txBody>
          <a:bodyPr vert="horz" lIns="91440" tIns="45719" rIns="91440" bIns="4571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345" y="9431601"/>
            <a:ext cx="2946347" cy="496491"/>
          </a:xfrm>
          <a:prstGeom prst="rect">
            <a:avLst/>
          </a:prstGeom>
        </p:spPr>
        <p:txBody>
          <a:bodyPr vert="horz" lIns="91440" tIns="45719" rIns="91440" bIns="45719" rtlCol="0" anchor="b"/>
          <a:lstStyle>
            <a:lvl1pPr algn="r">
              <a:defRPr sz="1200"/>
            </a:lvl1pPr>
          </a:lstStyle>
          <a:p>
            <a:fld id="{B1FFA73C-0A57-49F8-BBEF-2CE84C8430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046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27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27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727B-DD8B-4868-86CB-300AA89DC36D}" type="datetime1">
              <a:rPr lang="ru-RU" smtClean="0"/>
              <a:t>15.08.2017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B3E1-D17B-449F-9FA1-1173FE20A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050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8C87-747C-4CF3-85E0-19212B5A3B0F}" type="datetime1">
              <a:rPr lang="ru-RU" smtClean="0"/>
              <a:t>15.08.2017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B3E1-D17B-449F-9FA1-1173FE20A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828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20F89-BDC8-42CA-A24D-43AFE3A049A6}" type="datetime1">
              <a:rPr lang="ru-RU" smtClean="0"/>
              <a:t>15.08.2017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B3E1-D17B-449F-9FA1-1173FE20A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029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2CDC-7729-4921-B341-0DAD86B23CA2}" type="datetime1">
              <a:rPr lang="ru-RU" smtClean="0"/>
              <a:t>15.08.2017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B3E1-D17B-449F-9FA1-1173FE20A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987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13810-EC05-4800-A9FF-72F9D6CB6994}" type="datetime1">
              <a:rPr lang="ru-RU" smtClean="0"/>
              <a:t>15.08.2017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B3E1-D17B-449F-9FA1-1173FE20A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743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FCD2-8089-4ACC-86FF-87C625A6DCEE}" type="datetime1">
              <a:rPr lang="ru-RU" smtClean="0"/>
              <a:t>15.08.2017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B3E1-D17B-449F-9FA1-1173FE20A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968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4D19-7E86-4652-AC3D-635AACBB031F}" type="datetime1">
              <a:rPr lang="ru-RU" smtClean="0"/>
              <a:t>15.08.2017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B3E1-D17B-449F-9FA1-1173FE20A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7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3907B-AE33-4156-AA19-1EFFBFDB386C}" type="datetime1">
              <a:rPr lang="ru-RU" smtClean="0"/>
              <a:t>15.08.2017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B3E1-D17B-449F-9FA1-1173FE20A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208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58BE8-13E2-49C8-8714-E3609A69EF9F}" type="datetime1">
              <a:rPr lang="ru-RU" smtClean="0"/>
              <a:t>15.08.2017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B3E1-D17B-449F-9FA1-1173FE20A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84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09BA-772B-4A84-A77B-1EAC8614560E}" type="datetime1">
              <a:rPr lang="ru-RU" smtClean="0"/>
              <a:t>15.08.2017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B3E1-D17B-449F-9FA1-1173FE20A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502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D741-F1AD-4365-BA62-852DA5C20247}" type="datetime1">
              <a:rPr lang="ru-RU" smtClean="0"/>
              <a:t>15.08.2017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B3E1-D17B-449F-9FA1-1173FE20A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19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924B4-FA4F-409F-8F63-C24E0E9BB2ED}" type="datetime1">
              <a:rPr lang="ru-RU" smtClean="0"/>
              <a:t>15.08.2017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0B3E1-D17B-449F-9FA1-1173FE20A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974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Ulukbek\Desktop\ger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436408"/>
            <a:ext cx="807292" cy="85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387350"/>
            <a:ext cx="7056784" cy="3113657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Жеке </a:t>
            </a: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ишкерлер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(ЖИ) </a:t>
            </a:r>
            <a:r>
              <a:rPr lang="ky-KG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үчүн камсыздандыруу төгүмдөрүнүн т</a:t>
            </a: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арифтери</a:t>
            </a:r>
            <a:endParaRPr lang="ru-RU" sz="40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Доки с ВС\работа\значок\вар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8" y="387350"/>
            <a:ext cx="1219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951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Доки с ВС\работа\значок\вар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6" y="4423"/>
            <a:ext cx="1219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848871" cy="1068728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Интернет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аркылуу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жекече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камсыздандыруу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эсебинен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электрондук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көчүрмөнү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алуу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системасы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489928" y="1772816"/>
            <a:ext cx="8330543" cy="416040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Социалдык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фондуна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келбей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туруп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көчүрмөнү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алуу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мүмкүнчүлүгү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Ыңгайлуу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мезгилде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каалаган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жерде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интернет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аркылуу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көчүрмө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алуу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мүмкүнчүлүгү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Кызмат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акысыз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негизде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көрсөтүлөт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Инсандыгын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ырастаган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документ (паспорт)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Социалдык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фондго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бир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жолу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кайрылуу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10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" name="Picture 3" descr="C:\Users\abdullaeva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540" y="3861048"/>
            <a:ext cx="2880320" cy="2880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554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152400" y="211138"/>
            <a:ext cx="1841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 sz="1600" dirty="0">
              <a:solidFill>
                <a:schemeClr val="accent4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67939" name="Picture 2" descr="C:\Доки с ВС\работа\значок\вар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4" y="211138"/>
            <a:ext cx="1219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69774" y="908720"/>
            <a:ext cx="7499176" cy="1759718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ky-KG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топтогу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майыптар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ошондой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эле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ишкердик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ишин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жүргүзгөн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жактар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жалданган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кызматкерлерден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сырткары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камсыздандыруу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төгүмдөрүн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төлөөдөн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бошотулат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11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AutoShape 2" descr="Картинки по запросу идущий человечек 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4" descr="Картинки по запросу идущий человечек 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2" name="Picture 4" descr="Картинки по запросу пенсионеры мультик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1" y="3140968"/>
            <a:ext cx="2511371" cy="2745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16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Доки с ВС\работа\значок\вар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6" y="0"/>
            <a:ext cx="1724025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1"/>
          <p:cNvSpPr>
            <a:spLocks noChangeArrowheads="1"/>
          </p:cNvSpPr>
          <p:nvPr/>
        </p:nvSpPr>
        <p:spPr bwMode="auto">
          <a:xfrm>
            <a:off x="1917700" y="32115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pic>
        <p:nvPicPr>
          <p:cNvPr id="19460" name="Picture 3" descr="C:\Users\Ulukbek\Desktop\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6309" y="115094"/>
            <a:ext cx="1065213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651031" y="2967335"/>
            <a:ext cx="5873916" cy="280076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dirty="0" err="1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Көңүл</a:t>
            </a:r>
            <a:r>
              <a:rPr lang="ru-RU" sz="44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400" b="1" dirty="0" err="1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бурганыңыздар</a:t>
            </a:r>
            <a:r>
              <a:rPr lang="ru-RU" sz="44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ctr">
              <a:defRPr/>
            </a:pPr>
            <a:r>
              <a:rPr lang="ru-RU" sz="4400" b="1" dirty="0" err="1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үчүн</a:t>
            </a:r>
            <a:r>
              <a:rPr lang="ru-RU" sz="44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400" b="1" dirty="0" err="1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ыракмат</a:t>
            </a:r>
            <a:r>
              <a:rPr lang="ru-RU" sz="44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ru-RU" sz="4400" b="1" dirty="0" smtClean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defRPr/>
            </a:pPr>
            <a:endParaRPr lang="ru-RU" sz="4400" b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defRPr/>
            </a:pPr>
            <a:endParaRPr lang="ru-RU" sz="4400" b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713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890" name="Picture 2" descr="C:\Доки с ВС\работа\значок\вар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8" y="260648"/>
            <a:ext cx="1219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1484784"/>
            <a:ext cx="67694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y-KG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r>
              <a:rPr lang="ky-KG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Кыргыз Республикасынын пенсиялык системасы камсыздандыруу принциптерине негизделет. </a:t>
            </a:r>
            <a:endParaRPr lang="ky-KG" sz="24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just"/>
            <a:r>
              <a:rPr lang="ky-KG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r>
              <a:rPr lang="ky-KG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Пенсиялык фондго камсыздандыруу төгүмдөрүн төлөгөн шартта - улгайганда, майыптык алганда жана баккан адамынан айрылганда пенсиялык төлөмдөрдү алууга укук берилет.</a:t>
            </a:r>
            <a:endParaRPr lang="ky-KG" sz="24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just"/>
            <a:r>
              <a:rPr lang="ky-KG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r>
              <a:rPr lang="ky-KG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Келечектеги пенсиянын өлчөмү бүгүнкү күнү түптөлөт: төлөнгөн камсыздандыруу төгүмдөрү ар адамга жекече эсептелет жана </a:t>
            </a:r>
            <a:r>
              <a:rPr lang="ky-KG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пенсиянын өлчөмү төлөнгөн камсыздандыруу </a:t>
            </a:r>
            <a:r>
              <a:rPr lang="ky-KG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төгүмдөрүнө жараша болот.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3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 txBox="1">
            <a:spLocks noGrp="1"/>
          </p:cNvSpPr>
          <p:nvPr/>
        </p:nvSpPr>
        <p:spPr>
          <a:xfrm>
            <a:off x="8153400" y="6421438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ky-KG" sz="1050" b="1" dirty="0" smtClean="0">
                <a:solidFill>
                  <a:prstClr val="black"/>
                </a:solidFill>
                <a:latin typeface="Arial" pitchFamily="34" charset="0"/>
              </a:rPr>
              <a:t>2</a:t>
            </a:r>
            <a:endParaRPr lang="ru-RU" sz="1050" b="1" dirty="0">
              <a:solidFill>
                <a:prstClr val="black"/>
              </a:solidFill>
              <a:latin typeface="Arial" pitchFamily="34" charset="0"/>
            </a:endParaRPr>
          </a:p>
        </p:txBody>
      </p:sp>
      <p:grpSp>
        <p:nvGrpSpPr>
          <p:cNvPr id="3" name="Diagram group"/>
          <p:cNvGrpSpPr/>
          <p:nvPr/>
        </p:nvGrpSpPr>
        <p:grpSpPr>
          <a:xfrm>
            <a:off x="1981200" y="413027"/>
            <a:ext cx="6072230" cy="604539"/>
            <a:chOff x="0" y="252856"/>
            <a:chExt cx="7858212" cy="1401431"/>
          </a:xfrm>
          <a:noFill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4" name="Группа 9"/>
            <p:cNvGrpSpPr/>
            <p:nvPr/>
          </p:nvGrpSpPr>
          <p:grpSpPr>
            <a:xfrm>
              <a:off x="0" y="252856"/>
              <a:ext cx="7858212" cy="1401431"/>
              <a:chOff x="0" y="252856"/>
              <a:chExt cx="7858212" cy="1401431"/>
            </a:xfrm>
            <a:grpFill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10" name="Скругленный прямоугольник 9"/>
              <p:cNvSpPr/>
              <p:nvPr/>
            </p:nvSpPr>
            <p:spPr>
              <a:xfrm>
                <a:off x="0" y="252856"/>
                <a:ext cx="7858212" cy="1209780"/>
              </a:xfrm>
              <a:prstGeom prst="flowChartAlternateProcess">
                <a:avLst/>
              </a:prstGeom>
              <a:grpFill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</p:sp>
          <p:sp>
            <p:nvSpPr>
              <p:cNvPr id="11" name="Скругленный прямоугольник 4"/>
              <p:cNvSpPr/>
              <p:nvPr/>
            </p:nvSpPr>
            <p:spPr>
              <a:xfrm>
                <a:off x="0" y="418462"/>
                <a:ext cx="7858212" cy="1235825"/>
              </a:xfrm>
              <a:prstGeom prst="flowChartAlternateProcess">
                <a:avLst/>
              </a:prstGeom>
              <a:grpFill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83820" tIns="83820" rIns="83820" bIns="83820" spcCol="1270" anchor="ctr"/>
              <a:lstStyle/>
              <a:p>
                <a:pPr algn="ctr" defTabSz="1422400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000" b="1" dirty="0">
                  <a:solidFill>
                    <a:srgbClr val="1A341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000" b="1" dirty="0">
                  <a:solidFill>
                    <a:srgbClr val="1A341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13" name="Прямоугольник 12"/>
          <p:cNvSpPr/>
          <p:nvPr/>
        </p:nvSpPr>
        <p:spPr>
          <a:xfrm>
            <a:off x="2286000" y="3000375"/>
            <a:ext cx="45720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59A9F2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dirty="0">
              <a:solidFill>
                <a:srgbClr val="59A9F2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1608624" y="1484784"/>
            <a:ext cx="6624736" cy="4733211"/>
          </a:xfrm>
          <a:prstGeom prst="round2Diag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Базарларда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иштеген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ишкерлер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үчүн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камсыздандыруу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төгүмдөрүнүн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тарифтери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төмөндөтүлдү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Ыктыярдуу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патент 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иштегендерге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камсыздандыруу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төгүмдөрүнүн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эсептөө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үчүн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база 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төмөндөтүлдү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ru-RU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Жеке 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эмгек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ишмердигин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жүргүзгөн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пенсионерлер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ошондой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үлүштөрү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бар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пенсионерлер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камсыздандыруу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төгүмдөрүнүн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төлөөдөн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бошотулду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Жеке 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ишкерлер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үчүн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Эмгекчилердин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ден-соолугун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чыңдоо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фондуна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камсыздандыруу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төгүмдөрүнүнүн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тарифтеринин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ставкасы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-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0,25 % 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өлчөмүндө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белгиленди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Камсыздандыруу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төгүмдөрүнүн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эсептөө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үчүн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орточо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бир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айлык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эмгек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акы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(ОАЭ) 1 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календардык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жылга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белгиленди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(1-январдан 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тартып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31-декабрга 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чейин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b="1" dirty="0" smtClean="0">
                <a:effectLst/>
                <a:latin typeface="Times New Roman" pitchFamily="18" charset="0"/>
                <a:cs typeface="Times New Roman" pitchFamily="18" charset="0"/>
              </a:rPr>
              <a:t>2017-жылдын 29-июнундагы №112 </a:t>
            </a:r>
            <a:r>
              <a:rPr lang="ru-RU" sz="1800" b="1" dirty="0" err="1" smtClean="0">
                <a:effectLst/>
                <a:latin typeface="Times New Roman" pitchFamily="18" charset="0"/>
                <a:cs typeface="Times New Roman" pitchFamily="18" charset="0"/>
              </a:rPr>
              <a:t>Мыйзамы</a:t>
            </a:r>
            <a:r>
              <a:rPr lang="ru-RU" sz="1800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2" descr="C:\Доки с ВС\работа\значок\вар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8" y="260648"/>
            <a:ext cx="1219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44940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152400" y="211138"/>
            <a:ext cx="1841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 sz="1600" dirty="0">
              <a:solidFill>
                <a:schemeClr val="accent4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67939" name="Picture 2" descr="C:\Доки с ВС\работа\значок\вар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4" y="211138"/>
            <a:ext cx="1219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1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Ыктыярдуу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патенттин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негизинде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иштеген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базарларда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контейнерлерде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иштеген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ишкерлер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үчүн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AutoNum type="arabicPeriod"/>
            </a:pPr>
            <a:r>
              <a:rPr lang="ru-RU" sz="1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Камсыздандыруу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төгүмдөрүнүнүн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тарифтеринин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ставкасы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ОАЭнын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6%нан кем </a:t>
            </a:r>
            <a:r>
              <a:rPr lang="ru-RU" sz="1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эмес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өлчөмдө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белгиленди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2016-жылдын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деңгээли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Камсыздандыруу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төгүмдөрүн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эсептөө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үчүн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орточо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бир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айлык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эмгек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акы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календардык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жылга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белгиленди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(1-январдан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тартып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31-декабрга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чейин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buFont typeface="Arial" pitchFamily="34" charset="0"/>
              <a:buAutoNum type="arabicPeriod"/>
            </a:pPr>
            <a:endParaRPr lang="ru-RU" sz="1800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buAutoNum type="arabicPeriod"/>
            </a:pP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Камсыздандыруу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төгүмдөрүн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эсептөө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үчүн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ОАЭ  </a:t>
            </a:r>
            <a:r>
              <a:rPr lang="ru-RU" sz="1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орточо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эмгек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акысы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республика </a:t>
            </a:r>
            <a:r>
              <a:rPr lang="ru-RU" sz="1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боюнча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ОАЭнын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ru-RU" sz="1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пайызынан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жогору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болгон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ишканалар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боюнча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маалыматтарды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эске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албастан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колдонулат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мындан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ары - </a:t>
            </a:r>
            <a:r>
              <a:rPr lang="ru-RU" sz="1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кыскартылган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ОАЭ).</a:t>
            </a:r>
          </a:p>
          <a:p>
            <a:pPr>
              <a:buFont typeface="+mj-lt"/>
              <a:buAutoNum type="arabicPeriod"/>
            </a:pPr>
            <a:endParaRPr lang="ru-RU" sz="1800" dirty="0" smtClean="0">
              <a:solidFill>
                <a:schemeClr val="dk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buFont typeface="+mj-lt"/>
              <a:buAutoNum type="arabicPeriod"/>
            </a:pPr>
            <a:r>
              <a:rPr lang="ru-RU" sz="1800" dirty="0" smtClean="0">
                <a:solidFill>
                  <a:schemeClr val="dk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ОАЭ КР </a:t>
            </a:r>
            <a:r>
              <a:rPr lang="ru-RU" sz="1800" dirty="0" err="1" smtClean="0">
                <a:solidFill>
                  <a:schemeClr val="dk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Улутстатком</a:t>
            </a:r>
            <a:r>
              <a:rPr lang="ru-RU" sz="1800" dirty="0" smtClean="0">
                <a:solidFill>
                  <a:schemeClr val="dk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dk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тарабынан</a:t>
            </a:r>
            <a:r>
              <a:rPr lang="ru-RU" sz="1800" dirty="0" smtClean="0">
                <a:solidFill>
                  <a:schemeClr val="dk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dk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берилет</a:t>
            </a:r>
            <a:r>
              <a:rPr lang="ru-RU" sz="1800" dirty="0" smtClean="0">
                <a:solidFill>
                  <a:schemeClr val="dk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endParaRPr lang="ru-RU" sz="1800" dirty="0" smtClean="0">
              <a:solidFill>
                <a:schemeClr val="dk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AutoShape 2" descr="Картинки по запросу идущий человечек 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4" descr="Картинки по запросу идущий человечек 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Картинки по запросу 50%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797152"/>
            <a:ext cx="1842554" cy="1700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2" descr="Картинки по запросу идущий человечек 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24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890" name="Picture 2" descr="C:\Доки с ВС\работа\значок\вар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8" y="260648"/>
            <a:ext cx="1219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715200" cy="940966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Кыргыз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Республикасы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боюнча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ыктыярдуу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патент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иштеген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жактар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үчүн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камсыздандыруу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төгүмдөрүнүн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тарифтеринин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ставкасы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5077688"/>
              </p:ext>
            </p:extLst>
          </p:nvPr>
        </p:nvGraphicFramePr>
        <p:xfrm>
          <a:off x="323528" y="1400893"/>
          <a:ext cx="8568952" cy="57375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5210"/>
                <a:gridCol w="2018709"/>
                <a:gridCol w="2242679"/>
                <a:gridCol w="2492354"/>
              </a:tblGrid>
              <a:tr h="1303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(2015-жылдын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19-март. №60 КР </a:t>
                      </a:r>
                      <a:r>
                        <a:rPr lang="ru-RU" sz="16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Мыйзамына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чейин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2015-жылдын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19-март. №60 КР </a:t>
                      </a:r>
                      <a:r>
                        <a:rPr lang="ru-RU" sz="16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Мыйзамы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боюнча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2017-жылдын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29-июнундагы №112 КР </a:t>
                      </a:r>
                      <a:r>
                        <a:rPr lang="ru-RU" sz="16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Мыйзамы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боюнча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(2017-жылдын 15-июлунан </a:t>
                      </a:r>
                      <a:r>
                        <a:rPr lang="ru-RU" sz="16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тартып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</a:t>
                      </a:r>
                      <a:r>
                        <a:rPr lang="ky-KG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үчүнө</a:t>
                      </a:r>
                      <a:r>
                        <a:rPr lang="ky-KG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кирди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</a:tr>
              <a:tr h="2300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Ыктыярдуу</a:t>
                      </a: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патент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6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контейнерлер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павильондор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күркөлөр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Патенттин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наркынын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25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6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айына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250-1250 сом</a:t>
                      </a:r>
                      <a:endParaRPr lang="ru-RU" sz="16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айына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150-200 сом)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noProof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2015-ж. </a:t>
                      </a:r>
                      <a:r>
                        <a:rPr lang="ru-RU" sz="1600" b="1" kern="1200" noProof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мартынан</a:t>
                      </a:r>
                      <a:r>
                        <a:rPr lang="ru-RU" sz="1600" b="1" kern="1200" baseline="0" noProof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baseline="0" noProof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тартып</a:t>
                      </a:r>
                      <a:r>
                        <a:rPr lang="ru-RU" sz="1600" b="1" kern="1200" noProof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2018-ж. </a:t>
                      </a:r>
                      <a:r>
                        <a:rPr lang="ru-RU" sz="1600" b="1" kern="1200" noProof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чейин</a:t>
                      </a:r>
                      <a:r>
                        <a:rPr lang="ru-RU" sz="1600" b="1" kern="1200" noProof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noProof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жана</a:t>
                      </a:r>
                      <a:r>
                        <a:rPr lang="ru-RU" sz="1600" b="1" kern="1200" noProof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noProof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андан</a:t>
                      </a:r>
                      <a:r>
                        <a:rPr lang="ru-RU" sz="1600" b="1" kern="1200" noProof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noProof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кийин</a:t>
                      </a:r>
                      <a:r>
                        <a:rPr lang="ru-RU" sz="1600" b="1" kern="1200" noProof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noProof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4-10%</a:t>
                      </a:r>
                      <a:r>
                        <a:rPr lang="ru-RU" sz="1600" kern="1200" noProof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noProof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noProof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2017-ж. – </a:t>
                      </a:r>
                      <a:r>
                        <a:rPr lang="ru-RU" sz="1600" kern="1200" noProof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ОАЭдан</a:t>
                      </a:r>
                      <a:r>
                        <a:rPr lang="ru-RU" sz="1600" kern="1200" noProof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8</a:t>
                      </a:r>
                      <a:r>
                        <a:rPr lang="ru-RU" sz="1600" kern="1200" noProof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 </a:t>
                      </a:r>
                      <a:r>
                        <a:rPr lang="ru-RU" sz="1600" kern="1200" noProof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(01.01</a:t>
                      </a:r>
                      <a:r>
                        <a:rPr lang="ru-RU" sz="1600" kern="1200" noProof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lang="ru-RU" sz="1600" kern="1200" noProof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тартып</a:t>
                      </a:r>
                      <a:r>
                        <a:rPr lang="ru-RU" sz="1600" kern="1200" noProof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noProof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01.07</a:t>
                      </a:r>
                      <a:r>
                        <a:rPr lang="ru-RU" sz="1600" kern="1200" noProof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lang="ru-RU" sz="1600" kern="1200" noProof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чейин</a:t>
                      </a:r>
                      <a:r>
                        <a:rPr lang="ru-RU" sz="1600" kern="1200" noProof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ru-RU" sz="1600" kern="1200" noProof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1034 сом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noProof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01.07 </a:t>
                      </a:r>
                      <a:r>
                        <a:rPr lang="ru-RU" sz="1600" kern="1200" noProof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тартып</a:t>
                      </a:r>
                      <a:r>
                        <a:rPr lang="ru-RU" sz="1600" kern="1200" noProof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31.12.чейин </a:t>
                      </a:r>
                      <a:r>
                        <a:rPr lang="ru-RU" sz="1600" kern="1200" noProof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 1137,4 сом)</a:t>
                      </a:r>
                    </a:p>
                    <a:p>
                      <a:endParaRPr lang="ru-RU" sz="16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кыскартылган</a:t>
                      </a:r>
                      <a:r>
                        <a:rPr lang="ru-RU" sz="16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ОАЭдан</a:t>
                      </a:r>
                      <a:r>
                        <a:rPr lang="ru-RU" sz="16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6%дан кем </a:t>
                      </a:r>
                      <a:r>
                        <a:rPr lang="ru-RU" sz="1600" b="1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эмес</a:t>
                      </a: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(2017-ж. 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айына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578 сом)</a:t>
                      </a:r>
                      <a:endParaRPr lang="ru-RU" sz="1600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600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Төлөөгө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сумма 559,4 </a:t>
                      </a:r>
                      <a:r>
                        <a:rPr lang="ru-RU" sz="1600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сомго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же 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</a:t>
                      </a:r>
                      <a:r>
                        <a:rPr lang="ru-RU" sz="1600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эсеге</a:t>
                      </a:r>
                      <a:r>
                        <a:rPr lang="ru-RU" sz="16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төмөндөтүлдү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</a:t>
                      </a:r>
                      <a:endParaRPr lang="ru-RU" sz="1600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</a:tr>
              <a:tr h="11514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25-жылдан </a:t>
                      </a: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кийинки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пенсиянын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өлчөмү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Пенсиянын</a:t>
                      </a:r>
                      <a:r>
                        <a:rPr lang="ru-RU" sz="1600" i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i="1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өлчөмү</a:t>
                      </a:r>
                      <a:r>
                        <a:rPr lang="ru-RU" sz="1600" i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i="1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ПЖМдан</a:t>
                      </a:r>
                      <a:r>
                        <a:rPr lang="ru-RU" sz="1600" i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60%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Пенсиянын</a:t>
                      </a:r>
                      <a:r>
                        <a:rPr lang="ru-RU" sz="1600" i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i="1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өлчөмү</a:t>
                      </a:r>
                      <a:r>
                        <a:rPr lang="ru-RU" sz="1600" i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i="1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ПЖМдан</a:t>
                      </a:r>
                      <a:r>
                        <a:rPr lang="ru-RU" sz="1600" i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117%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i="1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Пенсиянын</a:t>
                      </a:r>
                      <a:r>
                        <a:rPr lang="ru-RU" sz="1600" i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i="1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өлчөмү</a:t>
                      </a:r>
                      <a:r>
                        <a:rPr lang="ru-RU" sz="1600" i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i="1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ПЖМдан</a:t>
                      </a:r>
                      <a:r>
                        <a:rPr lang="ru-RU" sz="1600" i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82%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lang="ru-RU" sz="1600" i="1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b="1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5424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890" name="Picture 2" descr="C:\Доки с ВС\работа\значок\вар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8" y="260648"/>
            <a:ext cx="1219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715200" cy="940966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Кыргыз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Республикасы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боюнча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ыктыярдуу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патент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иштеген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жактар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үчүн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лотоктор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соода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орундары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камсыздандыруу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төгүмдөрүнүн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тарифтеринин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ставкасы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2380253"/>
              </p:ext>
            </p:extLst>
          </p:nvPr>
        </p:nvGraphicFramePr>
        <p:xfrm>
          <a:off x="323528" y="1400893"/>
          <a:ext cx="8568952" cy="5530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5210"/>
                <a:gridCol w="2018709"/>
                <a:gridCol w="2242679"/>
                <a:gridCol w="2492354"/>
              </a:tblGrid>
              <a:tr h="1303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(2015-жылдын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19-март. №60 КР </a:t>
                      </a:r>
                      <a:r>
                        <a:rPr lang="ru-RU" sz="16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Мыйзамына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чейин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2015-жылдын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19-март. №60 КР </a:t>
                      </a:r>
                      <a:r>
                        <a:rPr lang="ru-RU" sz="16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Мыйзамы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боюнча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2017-жылдын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29-июнундагы №112 КР </a:t>
                      </a:r>
                      <a:r>
                        <a:rPr lang="ru-RU" sz="16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Мыйзамы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боюнча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(2017-жылдын 15-июлунан </a:t>
                      </a:r>
                      <a:r>
                        <a:rPr lang="ru-RU" sz="16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тартып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</a:t>
                      </a:r>
                      <a:r>
                        <a:rPr lang="ky-KG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үчүнө</a:t>
                      </a:r>
                      <a:r>
                        <a:rPr lang="ky-KG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кирди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</a:tr>
              <a:tr h="2300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Ыктыярдуу</a:t>
                      </a:r>
                      <a:endParaRPr lang="ru-RU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патент (</a:t>
                      </a: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лотоктор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соода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орундары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айына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80-150 сом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2015-ж. </a:t>
                      </a:r>
                      <a:r>
                        <a:rPr lang="ru-RU" sz="1400" i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апрелинен</a:t>
                      </a:r>
                      <a:r>
                        <a:rPr lang="ru-RU" sz="1400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i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тартып</a:t>
                      </a:r>
                      <a:r>
                        <a:rPr lang="ru-RU" sz="1400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2018-ж. </a:t>
                      </a:r>
                      <a:r>
                        <a:rPr lang="ru-RU" sz="1400" i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чейин</a:t>
                      </a:r>
                      <a:r>
                        <a:rPr lang="ru-RU" sz="1400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i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жана</a:t>
                      </a:r>
                      <a:r>
                        <a:rPr lang="ru-RU" sz="1400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i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андан</a:t>
                      </a:r>
                      <a:r>
                        <a:rPr lang="ru-RU" sz="1400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i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кийин</a:t>
                      </a:r>
                      <a:r>
                        <a:rPr lang="ru-RU" sz="1400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2-5</a:t>
                      </a:r>
                      <a:r>
                        <a:rPr lang="ru-RU" sz="1400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 </a:t>
                      </a:r>
                    </a:p>
                    <a:p>
                      <a:pPr algn="ctr">
                        <a:defRPr/>
                      </a:pP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2017-ж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–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ОАЭдан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4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01.01. </a:t>
                      </a:r>
                      <a:r>
                        <a:rPr lang="ru-RU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тартып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01.07.чейин -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517 сом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01.07 </a:t>
                      </a:r>
                      <a:r>
                        <a:rPr lang="ru-RU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тартып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31.12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чейин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 568,7 сом)</a:t>
                      </a:r>
                    </a:p>
                    <a:p>
                      <a:pPr algn="ctr">
                        <a:defRPr/>
                      </a:pP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ОАЭдан</a:t>
                      </a:r>
                      <a:r>
                        <a:rPr lang="ru-RU" sz="1600" b="1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3%дан кем </a:t>
                      </a:r>
                      <a:r>
                        <a:rPr lang="ru-RU" sz="1600" b="1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эмес</a:t>
                      </a:r>
                      <a:endParaRPr lang="ru-RU" sz="1600" b="1" dirty="0" smtClean="0">
                        <a:solidFill>
                          <a:schemeClr val="dk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b="1" dirty="0" smtClean="0">
                        <a:solidFill>
                          <a:schemeClr val="dk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2017-ж.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lang="ru-RU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кыскартылган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ОАЭдан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 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айына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289 сом)</a:t>
                      </a:r>
                      <a:endParaRPr lang="ru-RU" sz="160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Төлөөгө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сумма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279,7 </a:t>
                      </a:r>
                      <a:r>
                        <a:rPr lang="ru-RU" sz="1600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сомго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же 2 </a:t>
                      </a:r>
                      <a:r>
                        <a:rPr lang="ru-RU" sz="1600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эсеге</a:t>
                      </a:r>
                      <a:r>
                        <a:rPr lang="ru-RU" sz="16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төмөндөтүлдү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</a:t>
                      </a:r>
                    </a:p>
                    <a:p>
                      <a:pPr algn="ctr"/>
                      <a:endParaRPr lang="ru-RU" sz="160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</a:tr>
              <a:tr h="11514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25-жылдан </a:t>
                      </a: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кийинки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пенсиянын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өлчөмү</a:t>
                      </a:r>
                      <a:endParaRPr lang="ru-RU" sz="14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Пенсиянын</a:t>
                      </a:r>
                      <a:r>
                        <a:rPr lang="ru-RU" sz="1600" i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i="1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өлчөмү</a:t>
                      </a:r>
                      <a:r>
                        <a:rPr lang="ru-RU" sz="1600" i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i="1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ПЖМдан</a:t>
                      </a:r>
                      <a:r>
                        <a:rPr lang="ru-RU" sz="1600" i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58%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Пенсиянын</a:t>
                      </a:r>
                      <a:r>
                        <a:rPr lang="ru-RU" sz="1600" i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i="1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өлчөмү</a:t>
                      </a:r>
                      <a:r>
                        <a:rPr lang="ru-RU" sz="1600" i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i="1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ПЖМдан</a:t>
                      </a:r>
                      <a:r>
                        <a:rPr lang="ru-RU" sz="1600" i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87%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i="1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Пенсиянын</a:t>
                      </a:r>
                      <a:r>
                        <a:rPr lang="ru-RU" sz="1600" i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i="1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өлчөмү</a:t>
                      </a:r>
                      <a:r>
                        <a:rPr lang="ru-RU" sz="1600" i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i="1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ПЖМдан</a:t>
                      </a:r>
                      <a:r>
                        <a:rPr lang="ru-RU" sz="1600" i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69%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5473" marR="65473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b="1" dirty="0" smtClean="0"/>
              <a:t>6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3860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890" name="Picture 2" descr="C:\Доки с ВС\работа\значок\вар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8" y="260648"/>
            <a:ext cx="1219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715200" cy="72008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Бишкек ш.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базарлары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боюнча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камсыздандыруу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төгүмдөрүнүн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сумаларын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эсептөө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6027568"/>
              </p:ext>
            </p:extLst>
          </p:nvPr>
        </p:nvGraphicFramePr>
        <p:xfrm>
          <a:off x="287015" y="737692"/>
          <a:ext cx="8856985" cy="60996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7004"/>
                <a:gridCol w="2405417"/>
                <a:gridCol w="2232854"/>
                <a:gridCol w="2381710"/>
              </a:tblGrid>
              <a:tr h="1012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№60 КР </a:t>
                      </a:r>
                      <a:r>
                        <a:rPr lang="ru-RU" sz="16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Мыйзамы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боюнча</a:t>
                      </a:r>
                      <a:endParaRPr lang="ru-RU" sz="14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2017-жылдын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29-июнундагы №112 КР </a:t>
                      </a:r>
                      <a:r>
                        <a:rPr lang="ru-RU" sz="1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Мыйзамы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боюнча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(2017-жылдын 15-июлунан </a:t>
                      </a: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тартып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</a:t>
                      </a:r>
                      <a:r>
                        <a:rPr lang="ky-KG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үчүнө</a:t>
                      </a:r>
                      <a:r>
                        <a:rPr lang="ky-KG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кирди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Пенсия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</a:tr>
              <a:tr h="2201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Ыктыярдуу</a:t>
                      </a: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патент (</a:t>
                      </a:r>
                      <a:r>
                        <a:rPr lang="ru-RU" sz="16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контейнерлер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павильондор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күркөлөр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noProof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2017-ж. – </a:t>
                      </a:r>
                      <a:r>
                        <a:rPr lang="ru-RU" sz="1600" kern="1200" noProof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ОАЭдан</a:t>
                      </a:r>
                      <a:r>
                        <a:rPr lang="ru-RU" sz="1600" kern="1200" noProof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8% (01.01. </a:t>
                      </a:r>
                      <a:r>
                        <a:rPr lang="ru-RU" sz="1600" kern="1200" noProof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тартып</a:t>
                      </a:r>
                      <a:r>
                        <a:rPr lang="ru-RU" sz="1600" kern="1200" noProof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01.07. </a:t>
                      </a:r>
                      <a:r>
                        <a:rPr lang="ru-RU" sz="1600" kern="1200" noProof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чейин</a:t>
                      </a:r>
                      <a:r>
                        <a:rPr lang="ru-RU" sz="1600" kern="1200" noProof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1322,1 </a:t>
                      </a:r>
                      <a:r>
                        <a:rPr lang="ru-RU" sz="1600" kern="1200" noProof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сом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noProof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01.07 </a:t>
                      </a:r>
                      <a:r>
                        <a:rPr lang="ru-RU" sz="1600" kern="1200" noProof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тартып</a:t>
                      </a:r>
                      <a:r>
                        <a:rPr lang="ru-RU" sz="1600" kern="1200" noProof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31.12.чейин - 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1454,8 </a:t>
                      </a:r>
                      <a:r>
                        <a:rPr lang="ru-RU" sz="1600" kern="1200" noProof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сом)</a:t>
                      </a:r>
                    </a:p>
                    <a:p>
                      <a:pPr marL="0" algn="ctr" defTabSz="914400" rtl="0" eaLnBrk="1" latinLnBrk="0" hangingPunct="1">
                        <a:defRPr/>
                      </a:pPr>
                      <a:endParaRPr lang="ru-RU" sz="1600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defTabSz="914400" rtl="0" eaLnBrk="1" latinLnBrk="0" hangingPunct="1"/>
                      <a:endParaRPr lang="ru-RU" sz="16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кыскартылган</a:t>
                      </a:r>
                      <a:r>
                        <a:rPr lang="ru-RU" sz="16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ОАЭдан</a:t>
                      </a:r>
                      <a:r>
                        <a:rPr lang="ru-RU" sz="16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6%дан кем </a:t>
                      </a:r>
                      <a:r>
                        <a:rPr lang="ru-RU" sz="1600" b="0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эмес</a:t>
                      </a:r>
                      <a:r>
                        <a:rPr lang="ru-RU" sz="16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2017-ж. -  </a:t>
                      </a:r>
                      <a:r>
                        <a:rPr lang="ru-RU" sz="1600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айына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643,2 сом</a:t>
                      </a:r>
                    </a:p>
                    <a:p>
                      <a:pPr marL="0" algn="ctr" defTabSz="914400" rtl="0" eaLnBrk="1" latinLnBrk="0" hangingPunct="1"/>
                      <a:endParaRPr lang="ru-RU" sz="1600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Төлөөгө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сумма 811,6 </a:t>
                      </a:r>
                      <a:r>
                        <a:rPr lang="ru-RU" sz="1600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сомго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же 2 </a:t>
                      </a:r>
                      <a:r>
                        <a:rPr lang="ru-RU" sz="1600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эсеге</a:t>
                      </a:r>
                      <a:r>
                        <a:rPr lang="ru-RU" sz="16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төмөндөтүлдү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</a:t>
                      </a:r>
                    </a:p>
                    <a:p>
                      <a:pPr marL="0" algn="ctr" defTabSz="914400" rtl="0" eaLnBrk="1" latinLnBrk="0" hangingPunct="1"/>
                      <a:endParaRPr lang="ru-RU" sz="16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 </a:t>
                      </a:r>
                      <a:r>
                        <a:rPr lang="ru-RU" sz="1600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жыл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ичинде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төлөгөндө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аял-7403 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сом </a:t>
                      </a:r>
                      <a:b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 </a:t>
                      </a:r>
                      <a:r>
                        <a:rPr lang="ru-RU" sz="1600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жыл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ичинде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төлөгөндө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эркек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-11062 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сом</a:t>
                      </a:r>
                    </a:p>
                    <a:p>
                      <a:pPr marL="0" algn="ctr" defTabSz="914400" rtl="0" eaLnBrk="1" latinLnBrk="0" hangingPunct="1"/>
                      <a:endParaRPr lang="ru-RU" sz="16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</a:tr>
              <a:tr h="18983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Ыктыярдуу</a:t>
                      </a: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патент (</a:t>
                      </a:r>
                      <a:r>
                        <a:rPr lang="ru-RU" sz="16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лотоктор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соода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орундары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 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noProof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2017-ж</a:t>
                      </a:r>
                      <a:r>
                        <a:rPr lang="ru-RU" sz="1600" kern="1200" noProof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– </a:t>
                      </a:r>
                      <a:r>
                        <a:rPr lang="ru-RU" sz="1600" kern="1200" noProof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ОАЭдан</a:t>
                      </a:r>
                      <a:r>
                        <a:rPr lang="ru-RU" sz="1600" kern="1200" noProof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4% (01.01. </a:t>
                      </a:r>
                      <a:r>
                        <a:rPr lang="ru-RU" sz="1600" kern="1200" noProof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тартып</a:t>
                      </a:r>
                      <a:r>
                        <a:rPr lang="ru-RU" sz="1600" kern="1200" noProof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01.07. </a:t>
                      </a:r>
                      <a:r>
                        <a:rPr lang="ru-RU" sz="1600" kern="1200" noProof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чейин</a:t>
                      </a:r>
                      <a:r>
                        <a:rPr lang="ru-RU" sz="1600" kern="1200" noProof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661,1 </a:t>
                      </a:r>
                      <a:r>
                        <a:rPr lang="ru-RU" sz="1600" kern="1200" noProof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сом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noProof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01.07 </a:t>
                      </a:r>
                      <a:r>
                        <a:rPr lang="ru-RU" sz="1600" kern="1200" noProof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тартып</a:t>
                      </a:r>
                      <a:r>
                        <a:rPr lang="ru-RU" sz="1600" kern="1200" noProof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31.12.чейин -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727,4 </a:t>
                      </a:r>
                      <a:r>
                        <a:rPr lang="ru-RU" sz="1600" kern="1200" noProof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сом)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кыскартылган</a:t>
                      </a:r>
                      <a:r>
                        <a:rPr lang="ru-RU" sz="16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ОАЭдан</a:t>
                      </a:r>
                      <a:r>
                        <a:rPr lang="ru-RU" sz="16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3%дан кем </a:t>
                      </a:r>
                      <a:r>
                        <a:rPr lang="ru-RU" sz="1600" b="0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эмес</a:t>
                      </a:r>
                      <a:r>
                        <a:rPr lang="ru-RU" sz="16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algn="ctr" defTabSz="914400" rtl="0" eaLnBrk="1" latinLnBrk="0" hangingPunct="1"/>
                      <a:endParaRPr lang="ru-RU" sz="1600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2017-ж. -  </a:t>
                      </a:r>
                      <a:r>
                        <a:rPr lang="ru-RU" sz="1600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айына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321,8 сом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Төлөөгө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сумма 405,8 </a:t>
                      </a:r>
                      <a:r>
                        <a:rPr lang="ru-RU" sz="1600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сомго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же 2,3 </a:t>
                      </a:r>
                      <a:r>
                        <a:rPr lang="ru-RU" sz="1600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эсеге</a:t>
                      </a:r>
                      <a:r>
                        <a:rPr lang="ru-RU" sz="16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төмөндөтүлдү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 </a:t>
                      </a:r>
                      <a:r>
                        <a:rPr lang="ru-RU" sz="1600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жыл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ичинде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төлөгөндө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аял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6318 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сом </a:t>
                      </a:r>
                      <a:b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- 25 </a:t>
                      </a:r>
                      <a:r>
                        <a:rPr lang="ru-RU" sz="1600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жыл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ичинде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төлөгөндө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эркек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9200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сом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16216" y="6381328"/>
            <a:ext cx="2133600" cy="365125"/>
          </a:xfrm>
        </p:spPr>
        <p:txBody>
          <a:bodyPr/>
          <a:lstStyle/>
          <a:p>
            <a:r>
              <a:rPr lang="ru-RU" b="1" dirty="0" smtClean="0"/>
              <a:t>7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0372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C:\Users\abdullaeva\Desktop\бежать-че-овек-d-3460186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89" r="10103" b="12122"/>
          <a:stretch/>
        </p:blipFill>
        <p:spPr bwMode="auto">
          <a:xfrm>
            <a:off x="3648972" y="3531973"/>
            <a:ext cx="1340529" cy="1704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81181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4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ky-KG" sz="1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Камсыздандыруу полистерин патенттин колдонуу </a:t>
            </a:r>
            <a:r>
              <a:rPr lang="ky-KG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мөөнөтүнө, т.а. 1, 2, 15, 30, 90 </a:t>
            </a:r>
            <a:r>
              <a:rPr lang="ru-RU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же </a:t>
            </a:r>
            <a:r>
              <a:rPr lang="ru-RU" sz="1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180 </a:t>
            </a:r>
            <a:r>
              <a:rPr lang="ru-RU" sz="18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күнгө</a:t>
            </a:r>
            <a:r>
              <a:rPr lang="ru-RU" sz="1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sz="1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сатып алууга </a:t>
            </a:r>
            <a:r>
              <a:rPr lang="ky-KG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болот </a:t>
            </a:r>
            <a:r>
              <a:rPr lang="ru-RU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(КРӨ </a:t>
            </a:r>
            <a:r>
              <a:rPr lang="ru-RU" sz="18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токтомунун</a:t>
            </a:r>
            <a:r>
              <a:rPr lang="ru-RU" sz="1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долбоору</a:t>
            </a:r>
            <a:r>
              <a:rPr lang="ru-RU" sz="1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боюнча</a:t>
            </a:r>
            <a:r>
              <a:rPr lang="ru-RU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8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Камсыздандыруу</a:t>
            </a:r>
            <a:r>
              <a:rPr lang="ru-RU" sz="1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полистери</a:t>
            </a:r>
            <a:r>
              <a:rPr lang="ru-RU" sz="1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үчүн</a:t>
            </a:r>
            <a:r>
              <a:rPr lang="ru-RU" sz="1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төлөмдөрдү</a:t>
            </a:r>
            <a:r>
              <a:rPr lang="ru-RU" sz="1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ишкерлер</a:t>
            </a:r>
            <a:r>
              <a:rPr lang="ru-RU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өзү</a:t>
            </a:r>
            <a:r>
              <a:rPr lang="ru-RU" sz="1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үчүн</a:t>
            </a:r>
            <a:r>
              <a:rPr lang="ru-RU" sz="1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1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жалданган</a:t>
            </a:r>
            <a:r>
              <a:rPr lang="ru-RU" sz="1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кызматкерлери</a:t>
            </a:r>
            <a:r>
              <a:rPr lang="ru-RU" sz="1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үчүн</a:t>
            </a:r>
            <a:r>
              <a:rPr lang="ru-RU" sz="1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ky-KG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18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анктарда</a:t>
            </a:r>
            <a:r>
              <a:rPr lang="ru-RU" sz="1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же </a:t>
            </a:r>
            <a:r>
              <a:rPr lang="ru-RU" sz="18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төлөм</a:t>
            </a:r>
            <a:r>
              <a:rPr lang="ru-RU" sz="1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терминалдары</a:t>
            </a:r>
            <a:r>
              <a:rPr lang="ru-RU" sz="1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аркылуу</a:t>
            </a:r>
            <a:r>
              <a:rPr lang="ru-RU" sz="1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төлөшөт</a:t>
            </a:r>
            <a:r>
              <a:rPr lang="ru-RU" sz="1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Төлөм</a:t>
            </a:r>
            <a:r>
              <a:rPr lang="ru-RU" sz="1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терминалдары</a:t>
            </a:r>
            <a:r>
              <a:rPr lang="ru-RU" sz="1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Соцфонддун</a:t>
            </a:r>
            <a:r>
              <a:rPr lang="ru-RU" sz="1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Бишкек ш. Ленин, </a:t>
            </a:r>
            <a:r>
              <a:rPr lang="ru-RU" sz="18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Биринчи</a:t>
            </a:r>
            <a:r>
              <a:rPr lang="ru-RU" sz="1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май </a:t>
            </a:r>
            <a:r>
              <a:rPr lang="ru-RU" sz="18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1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Свердлов </a:t>
            </a:r>
            <a:r>
              <a:rPr lang="ru-RU" sz="18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райондук</a:t>
            </a:r>
            <a:r>
              <a:rPr lang="ru-RU" sz="1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башкармалыктарында</a:t>
            </a:r>
            <a:r>
              <a:rPr lang="ru-RU" sz="1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, СФ Ош </a:t>
            </a:r>
            <a:r>
              <a:rPr lang="ru-RU" sz="18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шаардык</a:t>
            </a:r>
            <a:r>
              <a:rPr lang="ru-RU" sz="1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башкармалыгында</a:t>
            </a:r>
            <a:r>
              <a:rPr lang="ru-RU" sz="1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, Кара-</a:t>
            </a:r>
            <a:r>
              <a:rPr lang="ru-RU" sz="18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Суу</a:t>
            </a:r>
            <a:r>
              <a:rPr lang="ru-RU" sz="1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y-KG" sz="1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Аламүдүн, </a:t>
            </a:r>
            <a:r>
              <a:rPr lang="ru-RU" sz="18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Чүй-Токмок</a:t>
            </a:r>
            <a:r>
              <a:rPr lang="ru-RU" sz="1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РСФБ</a:t>
            </a:r>
            <a:r>
              <a:rPr lang="ky-KG" sz="1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ru-RU" sz="1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жайгашкан</a:t>
            </a:r>
            <a:r>
              <a:rPr lang="ru-RU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ky-KG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Төлөөчүлөр кандай иш аракеттерди көрүүгө тийиш:</a:t>
            </a:r>
            <a:endParaRPr lang="ru-R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1)      КР </a:t>
            </a:r>
            <a:r>
              <a:rPr lang="ru-RU" sz="20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СФга</a:t>
            </a: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маалымат</a:t>
            </a: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үчүн</a:t>
            </a: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келүү</a:t>
            </a: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полистин</a:t>
            </a: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суммасы</a:t>
            </a: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2)      Банк </a:t>
            </a:r>
            <a:r>
              <a:rPr lang="ru-RU" sz="20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мекемелерине</a:t>
            </a: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керектүү</a:t>
            </a: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сумманы</a:t>
            </a: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төлөө</a:t>
            </a:r>
            <a:endParaRPr lang="ru-R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C:\Users\abdullaeva\Desktop\bank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111" y="3498706"/>
            <a:ext cx="2304347" cy="21625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243" name="Picture 3" descr="C:\Users\abdullaeva\Desktop\law_128x128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9436" y="3256642"/>
            <a:ext cx="2254932" cy="22549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683568" y="5683932"/>
            <a:ext cx="7787696" cy="873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Камсыздандыруу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полистерин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сатып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алуу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үчүн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КР СФ </a:t>
            </a:r>
            <a:r>
              <a:rPr lang="ru-RU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келүү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ru-RU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4815527" y="3977202"/>
            <a:ext cx="590611" cy="28803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 rot="10800000">
            <a:off x="3058361" y="3977202"/>
            <a:ext cx="590611" cy="28803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629436" y="4137390"/>
            <a:ext cx="232694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Социалдык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фонд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16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8028384" cy="794352"/>
          </a:xfrm>
        </p:spPr>
        <p:txBody>
          <a:bodyPr>
            <a:noAutofit/>
          </a:bodyPr>
          <a:lstStyle/>
          <a:p>
            <a:r>
              <a:rPr lang="ru-RU" sz="24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Төлөм</a:t>
            </a: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терминалдары</a:t>
            </a: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аркылуу</a:t>
            </a: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төлөөнүн</a:t>
            </a: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пайдалуулугу</a:t>
            </a:r>
            <a:endParaRPr lang="ru-RU" sz="2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7" cy="459245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ru-RU" sz="2000" dirty="0" smtClean="0"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Камсыздандыруу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төгүмдөрүн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төлөөдө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коммерциялык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банктардын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мекемелеринде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кезек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күтүүлөр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болбойт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Камсыздандыруу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төгүмдөрүн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төлөөчү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sz="2000" dirty="0" smtClean="0">
                <a:latin typeface="Times New Roman" pitchFamily="18" charset="0"/>
                <a:cs typeface="Times New Roman" pitchFamily="18" charset="0"/>
              </a:rPr>
              <a:t>үчүн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ыңгайлуу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мезгилде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24/7/365</a:t>
            </a:r>
          </a:p>
          <a:p>
            <a:pPr marL="0" indent="0">
              <a:buNone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ежиминде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төлөөгө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болот.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Төлөмдөрдү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кабыл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алуу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боюнча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келишимдер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түзүлдү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камсыздандыруу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төгүмдөрүн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төмөнкү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коммерциялык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банктарда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төлөөгө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мүмкүнчүлүк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пайда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болду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1"/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Айылбанк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ААК (Мобильник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терминалдары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1260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терминал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Росинбанк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ААК 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Qiwi</a:t>
            </a:r>
            <a:r>
              <a:rPr lang="ky-KG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терминалдары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340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терминал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банкоматтар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РСК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Банк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sz="1800" dirty="0" smtClean="0">
                <a:latin typeface="Times New Roman" pitchFamily="18" charset="0"/>
                <a:cs typeface="Times New Roman" pitchFamily="18" charset="0"/>
              </a:rPr>
              <a:t>ААК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150дөн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ашык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терминал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8">
              <a:buFont typeface="Wingdings" panose="05000000000000000000" pitchFamily="2" charset="2"/>
              <a:buChar char="Ø"/>
            </a:pPr>
            <a:endParaRPr lang="ru-RU" dirty="0" smtClean="0"/>
          </a:p>
        </p:txBody>
      </p:sp>
      <p:pic>
        <p:nvPicPr>
          <p:cNvPr id="4" name="Picture 2" descr="C:\Доки с ВС\работа\значок\вар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219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9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581128"/>
            <a:ext cx="2808312" cy="225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295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2149</TotalTime>
  <Words>764</Words>
  <Application>Microsoft Office PowerPoint</Application>
  <PresentationFormat>Экран (4:3)</PresentationFormat>
  <Paragraphs>140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Жеке ишкерлер (ЖИ) үчүн камсыздандыруу төгүмдөрүнүн тарифтери</vt:lpstr>
      <vt:lpstr>Презентация PowerPoint</vt:lpstr>
      <vt:lpstr>2017-жылдын 29-июнундагы №112 Мыйзамы </vt:lpstr>
      <vt:lpstr>Презентация PowerPoint</vt:lpstr>
      <vt:lpstr> Кыргыз Республикасы боюнча ыктыярдуу патент менен иштеген жеке жактар үчүн камсыздандыруу төгүмдөрүнүн тарифтеринин ставкасы </vt:lpstr>
      <vt:lpstr> Кыргыз Республикасы боюнча ыктыярдуу патент менен иштеген жеке жактар үчүн (лотоктор жана соода орундары) камсыздандыруу төгүмдөрүнүн тарифтеринин ставкасы   </vt:lpstr>
      <vt:lpstr>Бишкек ш. базарлары боюнча камсыздандыруу төгүмдөрүнүн сумаларын эсептөө</vt:lpstr>
      <vt:lpstr> </vt:lpstr>
      <vt:lpstr>Төлөм терминалдары аркылуу төлөөнүн пайдалуулугу</vt:lpstr>
      <vt:lpstr>Интернет аркылуу жекече камсыздандыруу эсебинен электрондук көчүрмөнү алуу системасы </vt:lpstr>
      <vt:lpstr>I же  II топтогу майыптар, ошондой эле жеке ишкердик ишин жүргүзгөн жеке жактар (жалданган кызматкерлерден сырткары) камсыздандыруу төгүмдөрүн төлөөдөн бошотулат.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Нурсултан</dc:creator>
  <cp:lastModifiedBy>kaparova</cp:lastModifiedBy>
  <cp:revision>131</cp:revision>
  <cp:lastPrinted>2017-08-03T03:59:16Z</cp:lastPrinted>
  <dcterms:created xsi:type="dcterms:W3CDTF">2016-11-09T10:44:54Z</dcterms:created>
  <dcterms:modified xsi:type="dcterms:W3CDTF">2017-08-15T09:16:31Z</dcterms:modified>
</cp:coreProperties>
</file>